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theme/theme4.xml" ContentType="application/vnd.openxmlformats-officedocument.theme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theme/theme5.xml" ContentType="application/vnd.openxmlformats-officedocument.theme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74" r:id="rId2"/>
    <p:sldMasterId id="2147483686" r:id="rId3"/>
    <p:sldMasterId id="2147483698" r:id="rId4"/>
    <p:sldMasterId id="2147483710" r:id="rId5"/>
    <p:sldMasterId id="2147483722" r:id="rId6"/>
  </p:sldMasterIdLst>
  <p:notesMasterIdLst>
    <p:notesMasterId r:id="rId14"/>
  </p:notesMasterIdLst>
  <p:sldIdLst>
    <p:sldId id="256" r:id="rId7"/>
    <p:sldId id="448" r:id="rId8"/>
    <p:sldId id="434" r:id="rId9"/>
    <p:sldId id="435" r:id="rId10"/>
    <p:sldId id="447" r:id="rId11"/>
    <p:sldId id="446" r:id="rId12"/>
    <p:sldId id="449" r:id="rId1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9642" autoAdjust="0"/>
  </p:normalViewPr>
  <p:slideViewPr>
    <p:cSldViewPr>
      <p:cViewPr>
        <p:scale>
          <a:sx n="100" d="100"/>
          <a:sy n="100" d="100"/>
        </p:scale>
        <p:origin x="-1944" y="-4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1" d="100"/>
          <a:sy n="51" d="100"/>
        </p:scale>
        <p:origin x="-2838" y="-114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5.xml"/><Relationship Id="rId15" Type="http://schemas.openxmlformats.org/officeDocument/2006/relationships/presProps" Target="presProps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2288" tIns="46145" rIns="92288" bIns="46145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2288" tIns="46145" rIns="92288" bIns="46145" rtlCol="0"/>
          <a:lstStyle>
            <a:lvl1pPr algn="r">
              <a:defRPr sz="1200"/>
            </a:lvl1pPr>
          </a:lstStyle>
          <a:p>
            <a:fld id="{D5BAD6A4-9C95-4288-AF3B-99792FFFEB81}" type="datetimeFigureOut">
              <a:rPr lang="en-US" smtClean="0"/>
              <a:pPr/>
              <a:t>3/27/2014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288" tIns="46145" rIns="92288" bIns="46145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2288" tIns="46145" rIns="92288" bIns="46145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2288" tIns="46145" rIns="92288" bIns="46145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2288" tIns="46145" rIns="92288" bIns="46145" rtlCol="0" anchor="b"/>
          <a:lstStyle>
            <a:lvl1pPr algn="r">
              <a:defRPr sz="1200"/>
            </a:lvl1pPr>
          </a:lstStyle>
          <a:p>
            <a:fld id="{95ABD9CC-D010-4A03-92B3-69E05947D62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53205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ABD9CC-D010-4A03-92B3-69E05947D621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ABD9CC-D010-4A03-92B3-69E05947D621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07076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HarvardUniversity_Vertical_Large_RGB_Low_Re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05200" y="647700"/>
            <a:ext cx="2012950" cy="1330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867" name="Title Placeholder 1"/>
          <p:cNvSpPr>
            <a:spLocks noGrp="1"/>
          </p:cNvSpPr>
          <p:nvPr>
            <p:ph type="ctrTitle"/>
          </p:nvPr>
        </p:nvSpPr>
        <p:spPr>
          <a:xfrm>
            <a:off x="381000" y="3429000"/>
            <a:ext cx="8305800" cy="1470025"/>
          </a:xfrm>
        </p:spPr>
        <p:txBody>
          <a:bodyPr/>
          <a:lstStyle>
            <a:lvl1pPr algn="ctr">
              <a:defRPr sz="2600"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6868" name="Text Placeholder 2"/>
          <p:cNvSpPr>
            <a:spLocks noGrp="1"/>
          </p:cNvSpPr>
          <p:nvPr>
            <p:ph type="subTitle" idx="1"/>
          </p:nvPr>
        </p:nvSpPr>
        <p:spPr>
          <a:xfrm>
            <a:off x="2362200" y="5105400"/>
            <a:ext cx="4419600" cy="533400"/>
          </a:xfrm>
        </p:spPr>
        <p:txBody>
          <a:bodyPr/>
          <a:lstStyle>
            <a:lvl1pPr marL="0" indent="0" algn="ctr">
              <a:buFont typeface="Arial" charset="0"/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8CC7191-16DC-43F3-A258-11E9D513384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8CC7191-16DC-43F3-A258-11E9D513384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8CC7191-16DC-43F3-A258-11E9D513384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57900" y="152400"/>
            <a:ext cx="1866900" cy="5592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2400"/>
            <a:ext cx="5448300" cy="5592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8CC7191-16DC-43F3-A258-11E9D513384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ullets and Tombst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C7191-16DC-43F3-A258-11E9D513384A}" type="slidenum">
              <a:rPr lang="en-US" smtClean="0"/>
              <a:pPr/>
              <a:t>‹#›</a:t>
            </a:fld>
            <a:endParaRPr lang="en-US" dirty="0"/>
          </a:p>
        </p:txBody>
      </p:sp>
      <p:graphicFrame>
        <p:nvGraphicFramePr>
          <p:cNvPr id="4" name="Group 4"/>
          <p:cNvGraphicFramePr>
            <a:graphicFrameLocks/>
          </p:cNvGraphicFramePr>
          <p:nvPr/>
        </p:nvGraphicFramePr>
        <p:xfrm>
          <a:off x="474663" y="5334000"/>
          <a:ext cx="8288337" cy="663575"/>
        </p:xfrm>
        <a:graphic>
          <a:graphicData uri="http://schemas.openxmlformats.org/drawingml/2006/table">
            <a:tbl>
              <a:tblPr/>
              <a:tblGrid>
                <a:gridCol w="8288337"/>
              </a:tblGrid>
              <a:tr h="6635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0000"/>
                    </a:solidFill>
                  </a:tcPr>
                </a:tc>
              </a:tr>
            </a:tbl>
          </a:graphicData>
        </a:graphic>
      </p:graphicFrame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219201"/>
            <a:ext cx="83058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1"/>
          </p:nvPr>
        </p:nvSpPr>
        <p:spPr>
          <a:xfrm>
            <a:off x="457200" y="5334000"/>
            <a:ext cx="8305800" cy="685800"/>
          </a:xfrm>
        </p:spPr>
        <p:txBody>
          <a:bodyPr anchor="ctr" anchorCtr="0"/>
          <a:lstStyle>
            <a:lvl1pPr algn="ctr">
              <a:buNone/>
              <a:defRPr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600200"/>
            <a:ext cx="2057400" cy="45259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6019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84E728-DD70-4ABF-AC05-729CA31F5A0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44AC43-B2FD-48ED-8FEF-175F8B90BB2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EBBF2C-9CF4-44AB-A155-29123639193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19200"/>
            <a:ext cx="1981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90800" y="1219200"/>
            <a:ext cx="1981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AA0C9A-3D2F-428B-B972-503639F53E2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185414-0672-46E2-8C4A-C17C569D5E6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lumn with Tombst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C7191-16DC-43F3-A258-11E9D513384A}" type="slidenum">
              <a:rPr lang="en-US" smtClean="0"/>
              <a:pPr/>
              <a:t>‹#›</a:t>
            </a:fld>
            <a:endParaRPr lang="en-US" dirty="0"/>
          </a:p>
        </p:txBody>
      </p:sp>
      <p:graphicFrame>
        <p:nvGraphicFramePr>
          <p:cNvPr id="4" name="Group 4"/>
          <p:cNvGraphicFramePr>
            <a:graphicFrameLocks/>
          </p:cNvGraphicFramePr>
          <p:nvPr/>
        </p:nvGraphicFramePr>
        <p:xfrm>
          <a:off x="474663" y="5334000"/>
          <a:ext cx="8288337" cy="663575"/>
        </p:xfrm>
        <a:graphic>
          <a:graphicData uri="http://schemas.openxmlformats.org/drawingml/2006/table">
            <a:tbl>
              <a:tblPr/>
              <a:tblGrid>
                <a:gridCol w="8288337"/>
              </a:tblGrid>
              <a:tr h="6635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0000"/>
                    </a:solidFill>
                  </a:tcPr>
                </a:tc>
              </a:tr>
            </a:tbl>
          </a:graphicData>
        </a:graphic>
      </p:graphicFrame>
      <p:sp>
        <p:nvSpPr>
          <p:cNvPr id="5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19201"/>
            <a:ext cx="39624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1219201"/>
            <a:ext cx="41148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1"/>
          </p:nvPr>
        </p:nvSpPr>
        <p:spPr>
          <a:xfrm>
            <a:off x="457200" y="5334000"/>
            <a:ext cx="8305800" cy="685800"/>
          </a:xfrm>
        </p:spPr>
        <p:txBody>
          <a:bodyPr anchor="ctr" anchorCtr="0"/>
          <a:lstStyle>
            <a:lvl1pPr algn="ctr">
              <a:buNone/>
              <a:defRPr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5BB0E8-DF2C-46C3-BA7F-86A223A9DDB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1A1A87-D530-4659-B97C-1DA75FC5282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00F2BA-5147-4DBC-836F-C64E57D0271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DE89DB-1820-4A09-896C-8B9E7FF9EA7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2C738E-2A86-40B0-9737-96DE9407D63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57900" y="152400"/>
            <a:ext cx="1866900" cy="5592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2400"/>
            <a:ext cx="5448300" cy="5592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79EBAC-D6CE-48BE-B1C9-4C221EAC01A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HarvardUniversity_Vertical_Large_RGB_Low_Re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57600" y="685800"/>
            <a:ext cx="1784350" cy="1179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5475" name="Title Placeholder 1"/>
          <p:cNvSpPr>
            <a:spLocks noGrp="1"/>
          </p:cNvSpPr>
          <p:nvPr>
            <p:ph type="ctrTitle"/>
          </p:nvPr>
        </p:nvSpPr>
        <p:spPr>
          <a:xfrm>
            <a:off x="381000" y="3429000"/>
            <a:ext cx="8305800" cy="1470025"/>
          </a:xfrm>
        </p:spPr>
        <p:txBody>
          <a:bodyPr/>
          <a:lstStyle>
            <a:lvl1pPr algn="ctr">
              <a:defRPr sz="2600"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5476" name="Text Placeholder 2"/>
          <p:cNvSpPr>
            <a:spLocks noGrp="1"/>
          </p:cNvSpPr>
          <p:nvPr>
            <p:ph type="subTitle" idx="1"/>
          </p:nvPr>
        </p:nvSpPr>
        <p:spPr>
          <a:xfrm>
            <a:off x="2362200" y="5105400"/>
            <a:ext cx="4419600" cy="533400"/>
          </a:xfrm>
        </p:spPr>
        <p:txBody>
          <a:bodyPr/>
          <a:lstStyle>
            <a:lvl1pPr marL="0" indent="0" algn="ctr">
              <a:buFont typeface="Arial" charset="0"/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D0384D-5028-46EB-837D-55BF87D5E47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E94843-7390-4E37-9907-A00D28135B9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19200"/>
            <a:ext cx="1981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90800" y="1219200"/>
            <a:ext cx="1981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BC0E0A-1BB6-4683-BEBA-D57DBC346BF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305800" cy="472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8CC7191-16DC-43F3-A258-11E9D513384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C9724E-6220-4046-BD01-045B940EF4A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588488-312F-4D87-A510-7CDFD30859C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C11F1E-B71E-4881-ADA1-586327B055C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B71914-6480-4819-8985-A2A50CFB570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6ED0CC-402B-429D-A390-AE23B0BE79A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613927-0511-4448-9F7F-075336A0462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57900" y="152400"/>
            <a:ext cx="1866900" cy="5592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2400"/>
            <a:ext cx="5448300" cy="5592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D152C1-4046-4B5E-B953-7471374AF8F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ullets and Tombst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C7191-16DC-43F3-A258-11E9D513384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219201"/>
            <a:ext cx="83058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1"/>
          </p:nvPr>
        </p:nvSpPr>
        <p:spPr>
          <a:xfrm>
            <a:off x="457200" y="5334000"/>
            <a:ext cx="8305800" cy="685800"/>
          </a:xfrm>
        </p:spPr>
        <p:txBody>
          <a:bodyPr anchor="ctr" anchorCtr="0"/>
          <a:lstStyle>
            <a:lvl1pPr algn="ctr">
              <a:buNone/>
              <a:defRPr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044485-8F62-4E91-AB6B-1C7EEEFD0AF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C7FF49-B741-4C40-84A2-DDC7C6A3AB0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1336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8CC7191-16DC-43F3-A258-11E9D513384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78E4AF-D801-4810-B41D-DDADAB4008D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A523EB-C203-4D84-A1D4-A7FAC194C49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51B74B-A65C-43FF-91FE-5A984CC674D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319135-97A4-4396-AF8F-76B0AC85BD3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6A5CB3-B2E2-460D-A45A-1D5558EF880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55100E-C401-4057-9935-7091EE6473D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71ECF9-0569-450E-8218-BEAE090C87A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1B211D-2150-4CEB-8E66-3DC5CC746DF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0AF0AF-BA6F-4978-8726-828BC323778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ullets and Tombst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C7191-16DC-43F3-A258-11E9D513384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219201"/>
            <a:ext cx="83058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1"/>
          </p:nvPr>
        </p:nvSpPr>
        <p:spPr>
          <a:xfrm>
            <a:off x="457200" y="5334000"/>
            <a:ext cx="8305800" cy="685800"/>
          </a:xfrm>
        </p:spPr>
        <p:txBody>
          <a:bodyPr anchor="ctr" anchorCtr="0"/>
          <a:lstStyle>
            <a:lvl1pPr algn="ctr">
              <a:buNone/>
              <a:defRPr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19200"/>
            <a:ext cx="39624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1219200"/>
            <a:ext cx="411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8CC7191-16DC-43F3-A258-11E9D513384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8CC7191-16DC-43F3-A258-11E9D513384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600200"/>
            <a:ext cx="2057400" cy="45259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6019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8CC7191-16DC-43F3-A258-11E9D513384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8CC7191-16DC-43F3-A258-11E9D513384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image" Target="../media/image4.png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3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12" Type="http://schemas.openxmlformats.org/officeDocument/2006/relationships/slideLayout" Target="../slideLayouts/slideLayout47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11" Type="http://schemas.openxmlformats.org/officeDocument/2006/relationships/slideLayout" Target="../slideLayouts/slideLayout46.xml"/><Relationship Id="rId5" Type="http://schemas.openxmlformats.org/officeDocument/2006/relationships/slideLayout" Target="../slideLayouts/slideLayout40.xml"/><Relationship Id="rId10" Type="http://schemas.openxmlformats.org/officeDocument/2006/relationships/slideLayout" Target="../slideLayouts/slideLayout45.xml"/><Relationship Id="rId4" Type="http://schemas.openxmlformats.org/officeDocument/2006/relationships/slideLayout" Target="../slideLayouts/slideLayout39.xml"/><Relationship Id="rId9" Type="http://schemas.openxmlformats.org/officeDocument/2006/relationships/slideLayout" Target="../slideLayouts/slideLayout44.xml"/><Relationship Id="rId14" Type="http://schemas.openxmlformats.org/officeDocument/2006/relationships/image" Target="../media/image1.png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5.xml"/><Relationship Id="rId13" Type="http://schemas.openxmlformats.org/officeDocument/2006/relationships/theme" Target="../theme/theme5.xml"/><Relationship Id="rId3" Type="http://schemas.openxmlformats.org/officeDocument/2006/relationships/slideLayout" Target="../slideLayouts/slideLayout50.xml"/><Relationship Id="rId7" Type="http://schemas.openxmlformats.org/officeDocument/2006/relationships/slideLayout" Target="../slideLayouts/slideLayout54.xml"/><Relationship Id="rId12" Type="http://schemas.openxmlformats.org/officeDocument/2006/relationships/slideLayout" Target="../slideLayouts/slideLayout59.xml"/><Relationship Id="rId2" Type="http://schemas.openxmlformats.org/officeDocument/2006/relationships/slideLayout" Target="../slideLayouts/slideLayout49.xml"/><Relationship Id="rId1" Type="http://schemas.openxmlformats.org/officeDocument/2006/relationships/slideLayout" Target="../slideLayouts/slideLayout48.xml"/><Relationship Id="rId6" Type="http://schemas.openxmlformats.org/officeDocument/2006/relationships/slideLayout" Target="../slideLayouts/slideLayout53.xml"/><Relationship Id="rId11" Type="http://schemas.openxmlformats.org/officeDocument/2006/relationships/slideLayout" Target="../slideLayouts/slideLayout58.xml"/><Relationship Id="rId5" Type="http://schemas.openxmlformats.org/officeDocument/2006/relationships/slideLayout" Target="../slideLayouts/slideLayout52.xml"/><Relationship Id="rId10" Type="http://schemas.openxmlformats.org/officeDocument/2006/relationships/slideLayout" Target="../slideLayouts/slideLayout57.xml"/><Relationship Id="rId4" Type="http://schemas.openxmlformats.org/officeDocument/2006/relationships/slideLayout" Target="../slideLayouts/slideLayout51.xml"/><Relationship Id="rId9" Type="http://schemas.openxmlformats.org/officeDocument/2006/relationships/slideLayout" Target="../slideLayouts/slideLayout56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7.xml"/><Relationship Id="rId13" Type="http://schemas.openxmlformats.org/officeDocument/2006/relationships/image" Target="../media/image4.png"/><Relationship Id="rId3" Type="http://schemas.openxmlformats.org/officeDocument/2006/relationships/slideLayout" Target="../slideLayouts/slideLayout62.xml"/><Relationship Id="rId7" Type="http://schemas.openxmlformats.org/officeDocument/2006/relationships/slideLayout" Target="../slideLayouts/slideLayout66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61.xml"/><Relationship Id="rId1" Type="http://schemas.openxmlformats.org/officeDocument/2006/relationships/slideLayout" Target="../slideLayouts/slideLayout60.xml"/><Relationship Id="rId6" Type="http://schemas.openxmlformats.org/officeDocument/2006/relationships/slideLayout" Target="../slideLayouts/slideLayout65.xml"/><Relationship Id="rId11" Type="http://schemas.openxmlformats.org/officeDocument/2006/relationships/slideLayout" Target="../slideLayouts/slideLayout70.xml"/><Relationship Id="rId5" Type="http://schemas.openxmlformats.org/officeDocument/2006/relationships/slideLayout" Target="../slideLayouts/slideLayout64.xml"/><Relationship Id="rId10" Type="http://schemas.openxmlformats.org/officeDocument/2006/relationships/slideLayout" Target="../slideLayouts/slideLayout69.xml"/><Relationship Id="rId4" Type="http://schemas.openxmlformats.org/officeDocument/2006/relationships/slideLayout" Target="../slideLayouts/slideLayout63.xml"/><Relationship Id="rId9" Type="http://schemas.openxmlformats.org/officeDocument/2006/relationships/slideLayout" Target="../slideLayouts/slideLayout6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gradientbitmap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0" y="6664325"/>
            <a:ext cx="9144000" cy="19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0" y="6324600"/>
            <a:ext cx="9144000" cy="3651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050">
                <a:solidFill>
                  <a:schemeClr val="tx1"/>
                </a:solidFill>
                <a:cs typeface="+mn-cs"/>
              </a:defRPr>
            </a:lvl1pPr>
          </a:lstStyle>
          <a:p>
            <a:fld id="{88CC7191-16DC-43F3-A258-11E9D513384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305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Page Header Arial Bold 24pts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8305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Level 1 Arial 20</a:t>
            </a:r>
          </a:p>
          <a:p>
            <a:pPr lvl="1"/>
            <a:r>
              <a:rPr lang="en-US" smtClean="0"/>
              <a:t>Level 2 Arial 18</a:t>
            </a:r>
          </a:p>
          <a:p>
            <a:pPr lvl="2"/>
            <a:r>
              <a:rPr lang="en-US" smtClean="0"/>
              <a:t>Level 3 Arial Light 16</a:t>
            </a:r>
          </a:p>
        </p:txBody>
      </p:sp>
      <p:pic>
        <p:nvPicPr>
          <p:cNvPr id="1030" name="Picture 5" descr="FAD_logo.png"/>
          <p:cNvPicPr>
            <a:picLocks noChangeAspect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7078663" y="6096000"/>
            <a:ext cx="1836737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hf hdr="0" ftr="0" dt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C50017"/>
          </a:solidFill>
          <a:latin typeface="+mj-lt"/>
          <a:ea typeface="+mj-ea"/>
          <a:cs typeface="+mj-cs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C50017"/>
          </a:solidFill>
          <a:latin typeface="Arial" charset="0"/>
          <a:cs typeface="Arial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C50017"/>
          </a:solidFill>
          <a:latin typeface="Arial" charset="0"/>
          <a:cs typeface="Arial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C50017"/>
          </a:solidFill>
          <a:latin typeface="Arial" charset="0"/>
          <a:cs typeface="Arial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C50017"/>
          </a:solidFill>
          <a:latin typeface="Arial" charset="0"/>
          <a:cs typeface="Arial" charset="0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C50017"/>
          </a:solidFill>
          <a:latin typeface="Arial" charset="0"/>
          <a:cs typeface="Arial" charset="0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C50017"/>
          </a:solidFill>
          <a:latin typeface="Arial" charset="0"/>
          <a:cs typeface="Arial" charset="0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C50017"/>
          </a:solidFill>
          <a:latin typeface="Arial" charset="0"/>
          <a:cs typeface="Arial" charset="0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C50017"/>
          </a:solidFill>
          <a:latin typeface="Arial" charset="0"/>
          <a:cs typeface="Arial" charset="0"/>
        </a:defRPr>
      </a:lvl9pPr>
    </p:titleStyle>
    <p:bodyStyle>
      <a:lvl1pPr marL="228600" indent="-228600" algn="l" defTabSz="457200" rtl="0" eaLnBrk="1" fontAlgn="base" hangingPunct="1">
        <a:spcBef>
          <a:spcPct val="20000"/>
        </a:spcBef>
        <a:spcAft>
          <a:spcPts val="600"/>
        </a:spcAft>
        <a:buClr>
          <a:srgbClr val="C50017"/>
        </a:buClr>
        <a:buFont typeface="Arial" charset="0"/>
        <a:buChar char="•"/>
        <a:defRPr sz="2000">
          <a:solidFill>
            <a:srgbClr val="4D4D4D"/>
          </a:solidFill>
          <a:latin typeface="+mn-lt"/>
          <a:ea typeface="+mn-ea"/>
          <a:cs typeface="+mn-cs"/>
        </a:defRPr>
      </a:lvl1pPr>
      <a:lvl2pPr marL="685800" indent="-228600" algn="l" defTabSz="457200" rtl="0" eaLnBrk="1" fontAlgn="base" hangingPunct="1">
        <a:spcBef>
          <a:spcPct val="20000"/>
        </a:spcBef>
        <a:spcAft>
          <a:spcPts val="600"/>
        </a:spcAft>
        <a:buClr>
          <a:srgbClr val="C50017"/>
        </a:buClr>
        <a:buFont typeface="Arial" charset="0"/>
        <a:buChar char="–"/>
        <a:defRPr>
          <a:solidFill>
            <a:srgbClr val="4D4D4D"/>
          </a:solidFill>
          <a:latin typeface="+mn-lt"/>
          <a:cs typeface="+mn-cs"/>
        </a:defRPr>
      </a:lvl2pPr>
      <a:lvl3pPr marL="1087438" indent="-173038" algn="l" defTabSz="457200" rtl="0" eaLnBrk="1" fontAlgn="base" hangingPunct="1">
        <a:spcBef>
          <a:spcPct val="20000"/>
        </a:spcBef>
        <a:spcAft>
          <a:spcPts val="600"/>
        </a:spcAft>
        <a:buClr>
          <a:srgbClr val="C50017"/>
        </a:buClr>
        <a:buFont typeface="Arial" charset="0"/>
        <a:buChar char="•"/>
        <a:defRPr sz="1600">
          <a:solidFill>
            <a:srgbClr val="4D4D4D"/>
          </a:solidFill>
          <a:latin typeface="+mn-lt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rgbClr val="595959"/>
          </a:solidFill>
          <a:latin typeface="+mn-lt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rgbClr val="595959"/>
          </a:solidFill>
          <a:latin typeface="+mn-lt"/>
          <a:cs typeface="+mn-cs"/>
        </a:defRPr>
      </a:lvl5pPr>
      <a:lvl6pPr marL="25146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rgbClr val="595959"/>
          </a:solidFill>
          <a:latin typeface="+mn-lt"/>
          <a:cs typeface="+mn-cs"/>
        </a:defRPr>
      </a:lvl6pPr>
      <a:lvl7pPr marL="29718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rgbClr val="595959"/>
          </a:solidFill>
          <a:latin typeface="+mn-lt"/>
          <a:cs typeface="+mn-cs"/>
        </a:defRPr>
      </a:lvl7pPr>
      <a:lvl8pPr marL="3429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rgbClr val="595959"/>
          </a:solidFill>
          <a:latin typeface="+mn-lt"/>
          <a:cs typeface="+mn-cs"/>
        </a:defRPr>
      </a:lvl8pPr>
      <a:lvl9pPr marL="3886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rgbClr val="595959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7" descr="darkergradient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0480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Thank you.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gradientbitmap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6664325"/>
            <a:ext cx="9144000" cy="19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0" y="6324600"/>
            <a:ext cx="9144000" cy="3651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800">
                <a:solidFill>
                  <a:srgbClr val="B2B2B2"/>
                </a:solidFill>
                <a:cs typeface="+mn-cs"/>
              </a:defRPr>
            </a:lvl1pPr>
          </a:lstStyle>
          <a:p>
            <a:pPr>
              <a:defRPr/>
            </a:pPr>
            <a:fld id="{A047099D-2B3E-4C0D-8909-5C404BF2CB1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07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7467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Page Header Arial Bold 24pts</a:t>
            </a:r>
          </a:p>
        </p:txBody>
      </p:sp>
      <p:sp>
        <p:nvSpPr>
          <p:cNvPr id="307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4114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Level 1 Arial 20</a:t>
            </a:r>
          </a:p>
          <a:p>
            <a:pPr lvl="1"/>
            <a:r>
              <a:rPr lang="en-US" smtClean="0"/>
              <a:t>Level 2 Arial 18</a:t>
            </a:r>
          </a:p>
          <a:p>
            <a:pPr lvl="2"/>
            <a:r>
              <a:rPr lang="en-US" smtClean="0"/>
              <a:t>Level 3 Arial Light 16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hf hdr="0" ftr="0" dt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C50017"/>
          </a:solidFill>
          <a:latin typeface="+mj-lt"/>
          <a:ea typeface="+mj-ea"/>
          <a:cs typeface="+mj-cs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C50017"/>
          </a:solidFill>
          <a:latin typeface="Arial" charset="0"/>
          <a:cs typeface="Arial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C50017"/>
          </a:solidFill>
          <a:latin typeface="Arial" charset="0"/>
          <a:cs typeface="Arial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C50017"/>
          </a:solidFill>
          <a:latin typeface="Arial" charset="0"/>
          <a:cs typeface="Arial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C50017"/>
          </a:solidFill>
          <a:latin typeface="Arial" charset="0"/>
          <a:cs typeface="Arial" charset="0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C50017"/>
          </a:solidFill>
          <a:latin typeface="Arial" charset="0"/>
          <a:cs typeface="Arial" charset="0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C50017"/>
          </a:solidFill>
          <a:latin typeface="Arial" charset="0"/>
          <a:cs typeface="Arial" charset="0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C50017"/>
          </a:solidFill>
          <a:latin typeface="Arial" charset="0"/>
          <a:cs typeface="Arial" charset="0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C50017"/>
          </a:solidFill>
          <a:latin typeface="Arial" charset="0"/>
          <a:cs typeface="Arial" charset="0"/>
        </a:defRPr>
      </a:lvl9pPr>
    </p:titleStyle>
    <p:bodyStyle>
      <a:lvl1pPr marL="228600" indent="-228600" algn="l" defTabSz="457200" rtl="0" eaLnBrk="1" fontAlgn="base" hangingPunct="1">
        <a:spcBef>
          <a:spcPct val="20000"/>
        </a:spcBef>
        <a:spcAft>
          <a:spcPts val="600"/>
        </a:spcAft>
        <a:buClr>
          <a:srgbClr val="C50017"/>
        </a:buClr>
        <a:buFont typeface="Arial" charset="0"/>
        <a:buChar char="•"/>
        <a:defRPr sz="2000">
          <a:solidFill>
            <a:srgbClr val="4D4D4D"/>
          </a:solidFill>
          <a:latin typeface="+mn-lt"/>
          <a:ea typeface="+mn-ea"/>
          <a:cs typeface="+mn-cs"/>
        </a:defRPr>
      </a:lvl1pPr>
      <a:lvl2pPr marL="685800" indent="-228600" algn="l" defTabSz="457200" rtl="0" eaLnBrk="1" fontAlgn="base" hangingPunct="1">
        <a:spcBef>
          <a:spcPct val="20000"/>
        </a:spcBef>
        <a:spcAft>
          <a:spcPts val="600"/>
        </a:spcAft>
        <a:buClr>
          <a:srgbClr val="C50017"/>
        </a:buClr>
        <a:buFont typeface="Arial" charset="0"/>
        <a:buChar char="–"/>
        <a:defRPr>
          <a:solidFill>
            <a:srgbClr val="4D4D4D"/>
          </a:solidFill>
          <a:latin typeface="+mn-lt"/>
          <a:cs typeface="+mn-cs"/>
        </a:defRPr>
      </a:lvl2pPr>
      <a:lvl3pPr marL="1087438" indent="-173038" algn="l" defTabSz="457200" rtl="0" eaLnBrk="1" fontAlgn="base" hangingPunct="1">
        <a:spcBef>
          <a:spcPct val="20000"/>
        </a:spcBef>
        <a:spcAft>
          <a:spcPts val="600"/>
        </a:spcAft>
        <a:buClr>
          <a:srgbClr val="C50017"/>
        </a:buClr>
        <a:buFont typeface="Arial" charset="0"/>
        <a:buChar char="•"/>
        <a:defRPr sz="1600">
          <a:solidFill>
            <a:srgbClr val="4D4D4D"/>
          </a:solidFill>
          <a:latin typeface="+mn-lt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rgbClr val="595959"/>
          </a:solidFill>
          <a:latin typeface="+mn-lt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rgbClr val="595959"/>
          </a:solidFill>
          <a:latin typeface="+mn-lt"/>
          <a:cs typeface="+mn-cs"/>
        </a:defRPr>
      </a:lvl5pPr>
      <a:lvl6pPr marL="25146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rgbClr val="595959"/>
          </a:solidFill>
          <a:latin typeface="+mn-lt"/>
          <a:cs typeface="+mn-cs"/>
        </a:defRPr>
      </a:lvl6pPr>
      <a:lvl7pPr marL="29718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rgbClr val="595959"/>
          </a:solidFill>
          <a:latin typeface="+mn-lt"/>
          <a:cs typeface="+mn-cs"/>
        </a:defRPr>
      </a:lvl7pPr>
      <a:lvl8pPr marL="3429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rgbClr val="595959"/>
          </a:solidFill>
          <a:latin typeface="+mn-lt"/>
          <a:cs typeface="+mn-cs"/>
        </a:defRPr>
      </a:lvl8pPr>
      <a:lvl9pPr marL="3886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rgbClr val="595959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gradientbitmap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6664325"/>
            <a:ext cx="9144000" cy="19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0" y="6324600"/>
            <a:ext cx="9144000" cy="3651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800">
                <a:solidFill>
                  <a:srgbClr val="B2B2B2"/>
                </a:solidFill>
                <a:cs typeface="+mn-cs"/>
              </a:defRPr>
            </a:lvl1pPr>
          </a:lstStyle>
          <a:p>
            <a:pPr>
              <a:defRPr/>
            </a:pPr>
            <a:fld id="{BF9413A4-73D8-4057-A2BC-F6D2E47755C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10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7467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Page Header Arial Bold 24pts</a:t>
            </a:r>
          </a:p>
        </p:txBody>
      </p:sp>
      <p:sp>
        <p:nvSpPr>
          <p:cNvPr id="410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4114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Level 1 Arial 20</a:t>
            </a:r>
          </a:p>
          <a:p>
            <a:pPr lvl="1"/>
            <a:r>
              <a:rPr lang="en-US" smtClean="0"/>
              <a:t>Level 2 Arial 18</a:t>
            </a:r>
          </a:p>
          <a:p>
            <a:pPr lvl="2"/>
            <a:r>
              <a:rPr lang="en-US" smtClean="0"/>
              <a:t>Level 3 Arial Light 16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  <p:sldLayoutId id="2147483734" r:id="rId12"/>
  </p:sldLayoutIdLst>
  <p:hf hdr="0" ftr="0" dt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C50017"/>
          </a:solidFill>
          <a:latin typeface="+mj-lt"/>
          <a:ea typeface="+mj-ea"/>
          <a:cs typeface="+mj-cs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C50017"/>
          </a:solidFill>
          <a:latin typeface="Arial" charset="0"/>
          <a:cs typeface="Arial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C50017"/>
          </a:solidFill>
          <a:latin typeface="Arial" charset="0"/>
          <a:cs typeface="Arial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C50017"/>
          </a:solidFill>
          <a:latin typeface="Arial" charset="0"/>
          <a:cs typeface="Arial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C50017"/>
          </a:solidFill>
          <a:latin typeface="Arial" charset="0"/>
          <a:cs typeface="Arial" charset="0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C50017"/>
          </a:solidFill>
          <a:latin typeface="Arial" charset="0"/>
          <a:cs typeface="Arial" charset="0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C50017"/>
          </a:solidFill>
          <a:latin typeface="Arial" charset="0"/>
          <a:cs typeface="Arial" charset="0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C50017"/>
          </a:solidFill>
          <a:latin typeface="Arial" charset="0"/>
          <a:cs typeface="Arial" charset="0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C50017"/>
          </a:solidFill>
          <a:latin typeface="Arial" charset="0"/>
          <a:cs typeface="Arial" charset="0"/>
        </a:defRPr>
      </a:lvl9pPr>
    </p:titleStyle>
    <p:bodyStyle>
      <a:lvl1pPr marL="228600" indent="-228600" algn="l" defTabSz="457200" rtl="0" eaLnBrk="1" fontAlgn="base" hangingPunct="1">
        <a:spcBef>
          <a:spcPct val="20000"/>
        </a:spcBef>
        <a:spcAft>
          <a:spcPts val="600"/>
        </a:spcAft>
        <a:buClr>
          <a:srgbClr val="C50017"/>
        </a:buClr>
        <a:buFont typeface="Arial" charset="0"/>
        <a:buChar char="•"/>
        <a:defRPr sz="2000">
          <a:solidFill>
            <a:srgbClr val="4D4D4D"/>
          </a:solidFill>
          <a:latin typeface="+mn-lt"/>
          <a:ea typeface="+mn-ea"/>
          <a:cs typeface="+mn-cs"/>
        </a:defRPr>
      </a:lvl1pPr>
      <a:lvl2pPr marL="685800" indent="-228600" algn="l" defTabSz="457200" rtl="0" eaLnBrk="1" fontAlgn="base" hangingPunct="1">
        <a:spcBef>
          <a:spcPct val="20000"/>
        </a:spcBef>
        <a:spcAft>
          <a:spcPts val="600"/>
        </a:spcAft>
        <a:buClr>
          <a:srgbClr val="C50017"/>
        </a:buClr>
        <a:buFont typeface="Arial" charset="0"/>
        <a:buChar char="–"/>
        <a:defRPr>
          <a:solidFill>
            <a:srgbClr val="4D4D4D"/>
          </a:solidFill>
          <a:latin typeface="+mn-lt"/>
          <a:cs typeface="+mn-cs"/>
        </a:defRPr>
      </a:lvl2pPr>
      <a:lvl3pPr marL="1087438" indent="-173038" algn="l" defTabSz="457200" rtl="0" eaLnBrk="1" fontAlgn="base" hangingPunct="1">
        <a:spcBef>
          <a:spcPct val="20000"/>
        </a:spcBef>
        <a:spcAft>
          <a:spcPts val="600"/>
        </a:spcAft>
        <a:buClr>
          <a:srgbClr val="C50017"/>
        </a:buClr>
        <a:buFont typeface="Arial" charset="0"/>
        <a:buChar char="•"/>
        <a:defRPr sz="1600">
          <a:solidFill>
            <a:srgbClr val="4D4D4D"/>
          </a:solidFill>
          <a:latin typeface="+mn-lt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rgbClr val="595959"/>
          </a:solidFill>
          <a:latin typeface="+mn-lt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rgbClr val="595959"/>
          </a:solidFill>
          <a:latin typeface="+mn-lt"/>
          <a:cs typeface="+mn-cs"/>
        </a:defRPr>
      </a:lvl5pPr>
      <a:lvl6pPr marL="25146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rgbClr val="595959"/>
          </a:solidFill>
          <a:latin typeface="+mn-lt"/>
          <a:cs typeface="+mn-cs"/>
        </a:defRPr>
      </a:lvl6pPr>
      <a:lvl7pPr marL="29718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rgbClr val="595959"/>
          </a:solidFill>
          <a:latin typeface="+mn-lt"/>
          <a:cs typeface="+mn-cs"/>
        </a:defRPr>
      </a:lvl7pPr>
      <a:lvl8pPr marL="3429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rgbClr val="595959"/>
          </a:solidFill>
          <a:latin typeface="+mn-lt"/>
          <a:cs typeface="+mn-cs"/>
        </a:defRPr>
      </a:lvl8pPr>
      <a:lvl9pPr marL="3886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rgbClr val="595959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0" y="6324600"/>
            <a:ext cx="9144000" cy="3651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800">
                <a:solidFill>
                  <a:srgbClr val="B2B2B2"/>
                </a:solidFill>
                <a:cs typeface="Arial" charset="0"/>
              </a:defRPr>
            </a:lvl1pPr>
          </a:lstStyle>
          <a:p>
            <a:pPr>
              <a:defRPr/>
            </a:pPr>
            <a:fld id="{D58B16B4-DC1A-4ACD-9422-6CCDF1C4C9C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  <p:sldLayoutId id="2147483735" r:id="rId12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C8223A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C8223A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C8223A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C8223A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C8223A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C8223A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C8223A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C8223A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C8223A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darkergradient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0480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Thank you.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24" r:id="rId2"/>
    <p:sldLayoutId id="2147483725" r:id="rId3"/>
    <p:sldLayoutId id="2147483726" r:id="rId4"/>
    <p:sldLayoutId id="2147483727" r:id="rId5"/>
    <p:sldLayoutId id="2147483728" r:id="rId6"/>
    <p:sldLayoutId id="2147483729" r:id="rId7"/>
    <p:sldLayoutId id="2147483730" r:id="rId8"/>
    <p:sldLayoutId id="2147483731" r:id="rId9"/>
    <p:sldLayoutId id="2147483732" r:id="rId10"/>
    <p:sldLayoutId id="2147483733" r:id="rId11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36.xml"/><Relationship Id="rId1" Type="http://schemas.openxmlformats.org/officeDocument/2006/relationships/themeOverride" Target="../theme/themeOverr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6.emf"/><Relationship Id="rId4" Type="http://schemas.openxmlformats.org/officeDocument/2006/relationships/package" Target="../embeddings/Microsoft_Excel_Worksheet1.xlsx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2590801"/>
            <a:ext cx="8305800" cy="1371599"/>
          </a:xfrm>
        </p:spPr>
        <p:txBody>
          <a:bodyPr/>
          <a:lstStyle/>
          <a:p>
            <a:r>
              <a:rPr lang="en-US" sz="3200" dirty="0" smtClean="0"/>
              <a:t>Harvard Assets Project</a:t>
            </a:r>
            <a:br>
              <a:rPr lang="en-US" sz="3200" dirty="0" smtClean="0"/>
            </a:br>
            <a:r>
              <a:rPr lang="en-US" sz="3200" dirty="0" smtClean="0"/>
              <a:t> </a:t>
            </a:r>
            <a:br>
              <a:rPr lang="en-US" sz="3200" dirty="0" smtClean="0"/>
            </a:br>
            <a:endParaRPr lang="en-US" sz="1800" dirty="0"/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1447800" y="4191000"/>
            <a:ext cx="6324600" cy="1447800"/>
          </a:xfrm>
        </p:spPr>
        <p:txBody>
          <a:bodyPr/>
          <a:lstStyle/>
          <a:p>
            <a:r>
              <a:rPr lang="en-US" sz="1800" dirty="0" smtClean="0"/>
              <a:t> </a:t>
            </a:r>
          </a:p>
          <a:p>
            <a:endParaRPr lang="en-US" sz="1800" dirty="0" smtClean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7010400" cy="4525963"/>
          </a:xfrm>
        </p:spPr>
        <p:txBody>
          <a:bodyPr/>
          <a:lstStyle/>
          <a:p>
            <a:r>
              <a:rPr lang="en-US" dirty="0" smtClean="0"/>
              <a:t>Project Update</a:t>
            </a:r>
          </a:p>
          <a:p>
            <a:r>
              <a:rPr lang="en-US" dirty="0" smtClean="0"/>
              <a:t>Roles &amp; Responsibilities</a:t>
            </a:r>
          </a:p>
          <a:p>
            <a:r>
              <a:rPr lang="en-US" dirty="0" smtClean="0"/>
              <a:t>Equipster Data Conversion Update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ED0384D-5028-46EB-837D-55BF87D5E47F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17115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C7191-16DC-43F3-A258-11E9D513384A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57190" y="1295400"/>
            <a:ext cx="24237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 smtClean="0"/>
              <a:t> </a:t>
            </a:r>
            <a:endParaRPr lang="en-US" sz="1600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2150648"/>
              </p:ext>
            </p:extLst>
          </p:nvPr>
        </p:nvGraphicFramePr>
        <p:xfrm>
          <a:off x="314843" y="981147"/>
          <a:ext cx="8502929" cy="4300091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{5C22544A-7EE6-4342-B048-85BDC9FD1C3A}</a:tableStyleId>
              </a:tblPr>
              <a:tblGrid>
                <a:gridCol w="1961374"/>
                <a:gridCol w="245985"/>
                <a:gridCol w="245985"/>
                <a:gridCol w="245985"/>
                <a:gridCol w="277861"/>
                <a:gridCol w="277861"/>
                <a:gridCol w="246380"/>
                <a:gridCol w="277861"/>
                <a:gridCol w="277861"/>
                <a:gridCol w="277861"/>
                <a:gridCol w="277861"/>
                <a:gridCol w="277861"/>
                <a:gridCol w="277861"/>
                <a:gridCol w="277861"/>
                <a:gridCol w="277861"/>
                <a:gridCol w="277861"/>
                <a:gridCol w="277861"/>
                <a:gridCol w="277861"/>
                <a:gridCol w="277861"/>
                <a:gridCol w="244771"/>
                <a:gridCol w="310951"/>
                <a:gridCol w="277861"/>
                <a:gridCol w="277861"/>
                <a:gridCol w="277861"/>
                <a:gridCol w="277861"/>
              </a:tblGrid>
              <a:tr h="28804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accent6"/>
                          </a:solidFill>
                        </a:rPr>
                        <a:t>Project Phases</a:t>
                      </a:r>
                      <a:endParaRPr lang="en-US" sz="1600" dirty="0">
                        <a:solidFill>
                          <a:schemeClr val="accent6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 gridSpan="12"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accent6"/>
                          </a:solidFill>
                        </a:rPr>
                        <a:t>2013</a:t>
                      </a:r>
                      <a:endParaRPr lang="en-US" sz="1600" dirty="0">
                        <a:solidFill>
                          <a:schemeClr val="accent6"/>
                        </a:solidFill>
                      </a:endParaRPr>
                    </a:p>
                  </a:txBody>
                  <a:tcPr marL="9144" marR="9144"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marL="9144" marR="9144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marL="9144" marR="9144"/>
                </a:tc>
                <a:tc h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marL="9144" marR="9144"/>
                </a:tc>
                <a:tc h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marL="9144" marR="9144"/>
                </a:tc>
                <a:tc h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marL="9144" marR="9144"/>
                </a:tc>
                <a:tc h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marL="9144" marR="9144"/>
                </a:tc>
                <a:tc h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marL="9144" marR="9144"/>
                </a:tc>
                <a:tc h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marL="9144" marR="9144"/>
                </a:tc>
                <a:tc gridSpan="1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accent6"/>
                          </a:solidFill>
                        </a:rPr>
                        <a:t>2014</a:t>
                      </a:r>
                    </a:p>
                  </a:txBody>
                  <a:tcPr marL="9144" marR="9144"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marL="9144" marR="9144"/>
                </a:tc>
                <a:tc h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marL="9144" marR="9144"/>
                </a:tc>
                <a:tc h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marL="9144" marR="9144"/>
                </a:tc>
                <a:tc h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marL="9144" marR="9144"/>
                </a:tc>
                <a:tc h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marL="9144" marR="9144"/>
                </a:tc>
                <a:tc h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marL="9144" marR="9144"/>
                </a:tc>
                <a:tc h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marL="9144" marR="9144"/>
                </a:tc>
                <a:tc h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marL="9144" marR="9144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marL="9144" marR="9144"/>
                </a:tc>
              </a:tr>
              <a:tr h="274320">
                <a:tc>
                  <a:txBody>
                    <a:bodyPr/>
                    <a:lstStyle/>
                    <a:p>
                      <a:pPr algn="r"/>
                      <a:endParaRPr lang="en-US" sz="1100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>
                          <a:solidFill>
                            <a:schemeClr val="accent6"/>
                          </a:solidFill>
                        </a:rPr>
                        <a:t>Jan</a:t>
                      </a:r>
                      <a:endParaRPr lang="en-US" sz="800" dirty="0">
                        <a:solidFill>
                          <a:schemeClr val="accent6"/>
                        </a:solidFill>
                      </a:endParaRPr>
                    </a:p>
                  </a:txBody>
                  <a:tcPr marL="9144" marR="9144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>
                          <a:solidFill>
                            <a:schemeClr val="accent6"/>
                          </a:solidFill>
                        </a:rPr>
                        <a:t>Feb</a:t>
                      </a:r>
                      <a:endParaRPr lang="en-US" sz="800" dirty="0">
                        <a:solidFill>
                          <a:schemeClr val="accent6"/>
                        </a:solidFill>
                      </a:endParaRPr>
                    </a:p>
                  </a:txBody>
                  <a:tcPr marL="9144" marR="9144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>
                          <a:solidFill>
                            <a:schemeClr val="accent6"/>
                          </a:solidFill>
                        </a:rPr>
                        <a:t>Mar</a:t>
                      </a:r>
                      <a:endParaRPr lang="en-US" sz="800" dirty="0">
                        <a:solidFill>
                          <a:schemeClr val="accent6"/>
                        </a:solidFill>
                      </a:endParaRPr>
                    </a:p>
                  </a:txBody>
                  <a:tcPr marL="9144" marR="9144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>
                          <a:solidFill>
                            <a:schemeClr val="accent6"/>
                          </a:solidFill>
                        </a:rPr>
                        <a:t>Apr</a:t>
                      </a:r>
                      <a:endParaRPr lang="en-US" sz="800" dirty="0">
                        <a:solidFill>
                          <a:schemeClr val="accent6"/>
                        </a:solidFill>
                      </a:endParaRPr>
                    </a:p>
                  </a:txBody>
                  <a:tcPr marL="9144" marR="9144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>
                          <a:solidFill>
                            <a:schemeClr val="accent6"/>
                          </a:solidFill>
                        </a:rPr>
                        <a:t>May</a:t>
                      </a:r>
                      <a:endParaRPr lang="en-US" sz="800" dirty="0">
                        <a:solidFill>
                          <a:schemeClr val="accent6"/>
                        </a:solidFill>
                      </a:endParaRPr>
                    </a:p>
                  </a:txBody>
                  <a:tcPr marL="9144" marR="9144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>
                          <a:solidFill>
                            <a:schemeClr val="accent6"/>
                          </a:solidFill>
                        </a:rPr>
                        <a:t>Jun</a:t>
                      </a:r>
                      <a:endParaRPr lang="en-US" sz="800" dirty="0">
                        <a:solidFill>
                          <a:schemeClr val="accent6"/>
                        </a:solidFill>
                      </a:endParaRPr>
                    </a:p>
                  </a:txBody>
                  <a:tcPr marL="9144" marR="9144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>
                          <a:solidFill>
                            <a:schemeClr val="accent6"/>
                          </a:solidFill>
                        </a:rPr>
                        <a:t>Jul</a:t>
                      </a:r>
                      <a:endParaRPr lang="en-US" sz="800" dirty="0">
                        <a:solidFill>
                          <a:schemeClr val="accent6"/>
                        </a:solidFill>
                      </a:endParaRPr>
                    </a:p>
                  </a:txBody>
                  <a:tcPr marL="9144" marR="9144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>
                          <a:solidFill>
                            <a:schemeClr val="accent6"/>
                          </a:solidFill>
                        </a:rPr>
                        <a:t>Aug</a:t>
                      </a:r>
                      <a:endParaRPr lang="en-US" sz="800" dirty="0">
                        <a:solidFill>
                          <a:schemeClr val="accent6"/>
                        </a:solidFill>
                      </a:endParaRPr>
                    </a:p>
                  </a:txBody>
                  <a:tcPr marL="9144" marR="9144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>
                          <a:solidFill>
                            <a:schemeClr val="accent6"/>
                          </a:solidFill>
                        </a:rPr>
                        <a:t>Sep</a:t>
                      </a:r>
                      <a:endParaRPr lang="en-US" sz="800" dirty="0">
                        <a:solidFill>
                          <a:schemeClr val="accent6"/>
                        </a:solidFill>
                      </a:endParaRPr>
                    </a:p>
                  </a:txBody>
                  <a:tcPr marL="9144" marR="9144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>
                          <a:solidFill>
                            <a:schemeClr val="accent6"/>
                          </a:solidFill>
                        </a:rPr>
                        <a:t>Oct</a:t>
                      </a:r>
                      <a:endParaRPr lang="en-US" sz="800" dirty="0">
                        <a:solidFill>
                          <a:schemeClr val="accent6"/>
                        </a:solidFill>
                      </a:endParaRPr>
                    </a:p>
                  </a:txBody>
                  <a:tcPr marL="9144" marR="9144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>
                          <a:solidFill>
                            <a:schemeClr val="accent6"/>
                          </a:solidFill>
                        </a:rPr>
                        <a:t>Nov</a:t>
                      </a:r>
                      <a:endParaRPr lang="en-US" sz="800" dirty="0">
                        <a:solidFill>
                          <a:schemeClr val="accent6"/>
                        </a:solidFill>
                      </a:endParaRPr>
                    </a:p>
                  </a:txBody>
                  <a:tcPr marL="9144" marR="9144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>
                          <a:solidFill>
                            <a:schemeClr val="accent6"/>
                          </a:solidFill>
                        </a:rPr>
                        <a:t>Dec</a:t>
                      </a:r>
                      <a:endParaRPr lang="en-US" sz="800" dirty="0">
                        <a:solidFill>
                          <a:schemeClr val="accent6"/>
                        </a:solidFill>
                      </a:endParaRPr>
                    </a:p>
                  </a:txBody>
                  <a:tcPr marL="9144" marR="9144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>
                          <a:solidFill>
                            <a:schemeClr val="accent6"/>
                          </a:solidFill>
                        </a:rPr>
                        <a:t>Jan</a:t>
                      </a:r>
                      <a:endParaRPr lang="en-US" sz="800" dirty="0">
                        <a:solidFill>
                          <a:schemeClr val="accent6"/>
                        </a:solidFill>
                      </a:endParaRPr>
                    </a:p>
                  </a:txBody>
                  <a:tcPr marL="9144" marR="9144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>
                          <a:solidFill>
                            <a:schemeClr val="accent6"/>
                          </a:solidFill>
                        </a:rPr>
                        <a:t>Feb</a:t>
                      </a:r>
                      <a:endParaRPr lang="en-US" sz="800" dirty="0">
                        <a:solidFill>
                          <a:schemeClr val="accent6"/>
                        </a:solidFill>
                      </a:endParaRPr>
                    </a:p>
                  </a:txBody>
                  <a:tcPr marL="9144" marR="9144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>
                          <a:solidFill>
                            <a:schemeClr val="accent6"/>
                          </a:solidFill>
                        </a:rPr>
                        <a:t>Mar</a:t>
                      </a:r>
                      <a:endParaRPr lang="en-US" sz="800" dirty="0">
                        <a:solidFill>
                          <a:schemeClr val="accent6"/>
                        </a:solidFill>
                      </a:endParaRPr>
                    </a:p>
                  </a:txBody>
                  <a:tcPr marL="9144" marR="9144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>
                          <a:solidFill>
                            <a:schemeClr val="accent6"/>
                          </a:solidFill>
                        </a:rPr>
                        <a:t>Apr</a:t>
                      </a:r>
                      <a:endParaRPr lang="en-US" sz="800" dirty="0">
                        <a:solidFill>
                          <a:schemeClr val="accent6"/>
                        </a:solidFill>
                      </a:endParaRPr>
                    </a:p>
                  </a:txBody>
                  <a:tcPr marL="9144" marR="9144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>
                          <a:solidFill>
                            <a:schemeClr val="accent6"/>
                          </a:solidFill>
                        </a:rPr>
                        <a:t>May</a:t>
                      </a:r>
                      <a:endParaRPr lang="en-US" sz="800" dirty="0">
                        <a:solidFill>
                          <a:schemeClr val="accent6"/>
                        </a:solidFill>
                      </a:endParaRPr>
                    </a:p>
                  </a:txBody>
                  <a:tcPr marL="9144" marR="9144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>
                          <a:solidFill>
                            <a:schemeClr val="accent6"/>
                          </a:solidFill>
                        </a:rPr>
                        <a:t>Jun</a:t>
                      </a:r>
                      <a:endParaRPr lang="en-US" sz="800" dirty="0">
                        <a:solidFill>
                          <a:schemeClr val="accent6"/>
                        </a:solidFill>
                      </a:endParaRPr>
                    </a:p>
                  </a:txBody>
                  <a:tcPr marL="9144" marR="9144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>
                          <a:solidFill>
                            <a:schemeClr val="accent6"/>
                          </a:solidFill>
                        </a:rPr>
                        <a:t>Jul</a:t>
                      </a:r>
                      <a:endParaRPr lang="en-US" sz="800" dirty="0">
                        <a:solidFill>
                          <a:schemeClr val="accent6"/>
                        </a:solidFill>
                      </a:endParaRPr>
                    </a:p>
                  </a:txBody>
                  <a:tcPr marL="9144" marR="9144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>
                          <a:solidFill>
                            <a:schemeClr val="accent6"/>
                          </a:solidFill>
                        </a:rPr>
                        <a:t>Aug</a:t>
                      </a:r>
                      <a:endParaRPr lang="en-US" sz="800" dirty="0">
                        <a:solidFill>
                          <a:schemeClr val="accent6"/>
                        </a:solidFill>
                      </a:endParaRPr>
                    </a:p>
                  </a:txBody>
                  <a:tcPr marL="9144" marR="9144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>
                          <a:solidFill>
                            <a:schemeClr val="accent6"/>
                          </a:solidFill>
                        </a:rPr>
                        <a:t>Sep</a:t>
                      </a:r>
                      <a:endParaRPr lang="en-US" sz="800" dirty="0">
                        <a:solidFill>
                          <a:schemeClr val="accent6"/>
                        </a:solidFill>
                      </a:endParaRPr>
                    </a:p>
                  </a:txBody>
                  <a:tcPr marL="9144" marR="9144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>
                          <a:solidFill>
                            <a:schemeClr val="accent6"/>
                          </a:solidFill>
                        </a:rPr>
                        <a:t>Oct</a:t>
                      </a:r>
                      <a:endParaRPr lang="en-US" sz="800" dirty="0">
                        <a:solidFill>
                          <a:schemeClr val="accent6"/>
                        </a:solidFill>
                      </a:endParaRPr>
                    </a:p>
                  </a:txBody>
                  <a:tcPr marL="9144" marR="9144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>
                          <a:solidFill>
                            <a:schemeClr val="accent6"/>
                          </a:solidFill>
                        </a:rPr>
                        <a:t>Nov</a:t>
                      </a:r>
                      <a:endParaRPr lang="en-US" sz="800" dirty="0">
                        <a:solidFill>
                          <a:schemeClr val="accent6"/>
                        </a:solidFill>
                      </a:endParaRPr>
                    </a:p>
                  </a:txBody>
                  <a:tcPr marL="9144" marR="9144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>
                          <a:solidFill>
                            <a:schemeClr val="accent6"/>
                          </a:solidFill>
                        </a:rPr>
                        <a:t>Dec</a:t>
                      </a:r>
                      <a:endParaRPr lang="en-US" sz="800" dirty="0">
                        <a:solidFill>
                          <a:schemeClr val="accent6"/>
                        </a:solidFill>
                      </a:endParaRPr>
                    </a:p>
                  </a:txBody>
                  <a:tcPr marL="9144" marR="9144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60960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accent6"/>
                          </a:solidFill>
                        </a:rPr>
                        <a:t>Discovery Phase</a:t>
                      </a:r>
                    </a:p>
                    <a:p>
                      <a:r>
                        <a:rPr lang="en-US" sz="1000" b="1" dirty="0" smtClean="0">
                          <a:solidFill>
                            <a:schemeClr val="accent6"/>
                          </a:solidFill>
                        </a:rPr>
                        <a:t>(6/1/2012-4/30/2013)</a:t>
                      </a:r>
                      <a:endParaRPr lang="en-US" sz="1000" b="1" dirty="0">
                        <a:solidFill>
                          <a:schemeClr val="accent6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68580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accent6"/>
                          </a:solidFill>
                        </a:rPr>
                        <a:t>Planning &amp; Analysis Phase</a:t>
                      </a:r>
                    </a:p>
                    <a:p>
                      <a:r>
                        <a:rPr lang="en-US" sz="1000" b="1" dirty="0" smtClean="0">
                          <a:solidFill>
                            <a:schemeClr val="accent6"/>
                          </a:solidFill>
                        </a:rPr>
                        <a:t>(12/15/2012-6/30/2013)</a:t>
                      </a:r>
                      <a:endParaRPr lang="en-US" sz="1000" b="1" dirty="0">
                        <a:solidFill>
                          <a:schemeClr val="accent6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56388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accent6"/>
                          </a:solidFill>
                        </a:rPr>
                        <a:t>Build Phase</a:t>
                      </a:r>
                    </a:p>
                    <a:p>
                      <a:r>
                        <a:rPr lang="en-US" sz="1000" b="1" dirty="0" smtClean="0">
                          <a:solidFill>
                            <a:schemeClr val="accent6"/>
                          </a:solidFill>
                        </a:rPr>
                        <a:t>(6/1/2013 – 12/15/2013)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53340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accent6"/>
                          </a:solidFill>
                        </a:rPr>
                        <a:t>Test Phase</a:t>
                      </a:r>
                      <a:endParaRPr lang="en-US" sz="1000" b="1" dirty="0" smtClean="0">
                        <a:solidFill>
                          <a:schemeClr val="accent6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533400">
                <a:tc>
                  <a:txBody>
                    <a:bodyPr/>
                    <a:lstStyle/>
                    <a:p>
                      <a:r>
                        <a:rPr lang="en-US" sz="1600" b="1" baseline="0" dirty="0" smtClean="0">
                          <a:solidFill>
                            <a:schemeClr val="accent6"/>
                          </a:solidFill>
                        </a:rPr>
                        <a:t>Phase 1 - 3 Rollout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672971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accent6"/>
                          </a:solidFill>
                        </a:rPr>
                        <a:t>Closure</a:t>
                      </a:r>
                      <a:r>
                        <a:rPr lang="en-US" sz="1600" b="1" baseline="0" dirty="0" smtClean="0">
                          <a:solidFill>
                            <a:schemeClr val="accent6"/>
                          </a:solidFill>
                        </a:rPr>
                        <a:t> Phase</a:t>
                      </a:r>
                    </a:p>
                    <a:p>
                      <a:endParaRPr lang="en-US" sz="1000" b="1" dirty="0">
                        <a:solidFill>
                          <a:schemeClr val="accent6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2285989" y="2405067"/>
            <a:ext cx="1828811" cy="464574"/>
          </a:xfrm>
          <a:prstGeom prst="rect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274616" y="2497775"/>
            <a:ext cx="184018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/>
              <a:t>100%</a:t>
            </a:r>
            <a:endParaRPr lang="en-US" sz="1100" b="1" dirty="0"/>
          </a:p>
        </p:txBody>
      </p:sp>
      <p:sp>
        <p:nvSpPr>
          <p:cNvPr id="14" name="Rectangle 13"/>
          <p:cNvSpPr/>
          <p:nvPr/>
        </p:nvSpPr>
        <p:spPr>
          <a:xfrm>
            <a:off x="2285989" y="1752600"/>
            <a:ext cx="990605" cy="464574"/>
          </a:xfrm>
          <a:prstGeom prst="rect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2285990" y="1854340"/>
            <a:ext cx="99060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/>
              <a:t>100%</a:t>
            </a:r>
            <a:endParaRPr lang="en-US" sz="1100" b="1" dirty="0"/>
          </a:p>
        </p:txBody>
      </p:sp>
      <p:sp>
        <p:nvSpPr>
          <p:cNvPr id="17" name="Rectangle 16"/>
          <p:cNvSpPr/>
          <p:nvPr/>
        </p:nvSpPr>
        <p:spPr>
          <a:xfrm>
            <a:off x="381000" y="6019800"/>
            <a:ext cx="152400" cy="152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381000" y="5791200"/>
            <a:ext cx="152400" cy="152400"/>
          </a:xfrm>
          <a:prstGeom prst="rect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609600" y="5791200"/>
            <a:ext cx="3048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 smtClean="0"/>
              <a:t>Indicates percentage of work complete.</a:t>
            </a:r>
            <a:endParaRPr lang="en-US" sz="8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609600" y="6019800"/>
            <a:ext cx="3048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 smtClean="0"/>
              <a:t>Indicates percentage of unfinished work.</a:t>
            </a:r>
            <a:endParaRPr lang="en-US" sz="800" b="1" dirty="0"/>
          </a:p>
        </p:txBody>
      </p:sp>
      <p:sp>
        <p:nvSpPr>
          <p:cNvPr id="22" name="Rectangle 21"/>
          <p:cNvSpPr/>
          <p:nvPr/>
        </p:nvSpPr>
        <p:spPr>
          <a:xfrm>
            <a:off x="4838700" y="3615221"/>
            <a:ext cx="1485900" cy="464574"/>
          </a:xfrm>
          <a:prstGeom prst="rect">
            <a:avLst/>
          </a:prstGeom>
          <a:solidFill>
            <a:srgbClr val="92D05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>
            <a:off x="8382000" y="4800600"/>
            <a:ext cx="380990" cy="464574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65000"/>
                  <a:shade val="30000"/>
                  <a:satMod val="115000"/>
                </a:schemeClr>
              </a:gs>
              <a:gs pos="50000">
                <a:schemeClr val="bg1">
                  <a:lumMod val="65000"/>
                  <a:shade val="67500"/>
                  <a:satMod val="115000"/>
                </a:schemeClr>
              </a:gs>
              <a:gs pos="100000">
                <a:schemeClr val="bg1">
                  <a:lumMod val="65000"/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>
            <a:off x="381000" y="6248400"/>
            <a:ext cx="152400" cy="1524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65000"/>
                  <a:shade val="30000"/>
                  <a:satMod val="115000"/>
                </a:schemeClr>
              </a:gs>
              <a:gs pos="50000">
                <a:schemeClr val="bg1">
                  <a:lumMod val="65000"/>
                  <a:shade val="67500"/>
                  <a:satMod val="115000"/>
                </a:schemeClr>
              </a:gs>
              <a:gs pos="100000">
                <a:schemeClr val="bg1">
                  <a:lumMod val="65000"/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609600" y="6261556"/>
            <a:ext cx="17526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 smtClean="0"/>
              <a:t>Future phases.</a:t>
            </a:r>
            <a:endParaRPr lang="en-US" sz="800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Update – High </a:t>
            </a:r>
            <a:r>
              <a:rPr lang="en-US" dirty="0"/>
              <a:t>Level </a:t>
            </a:r>
            <a:r>
              <a:rPr lang="en-US" dirty="0" smtClean="0"/>
              <a:t>Project Timeline</a:t>
            </a:r>
            <a:endParaRPr lang="en-US" dirty="0"/>
          </a:p>
        </p:txBody>
      </p:sp>
      <p:sp>
        <p:nvSpPr>
          <p:cNvPr id="29" name="Rectangular Callout 28"/>
          <p:cNvSpPr/>
          <p:nvPr/>
        </p:nvSpPr>
        <p:spPr>
          <a:xfrm>
            <a:off x="3429000" y="1788858"/>
            <a:ext cx="3124200" cy="327092"/>
          </a:xfrm>
          <a:prstGeom prst="wedgeRectCallout">
            <a:avLst>
              <a:gd name="adj1" fmla="val -53205"/>
              <a:gd name="adj2" fmla="val -12500"/>
            </a:avLst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7150" indent="-57150">
              <a:buFont typeface="Arial" pitchFamily="34" charset="0"/>
              <a:buChar char="•"/>
            </a:pPr>
            <a:r>
              <a:rPr lang="en-US" sz="1000" dirty="0" smtClean="0">
                <a:solidFill>
                  <a:schemeClr val="tx1"/>
                </a:solidFill>
              </a:rPr>
              <a:t>High-level planning; set-up of project structure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30" name="Rectangular Callout 29"/>
          <p:cNvSpPr/>
          <p:nvPr/>
        </p:nvSpPr>
        <p:spPr>
          <a:xfrm>
            <a:off x="4281554" y="2362200"/>
            <a:ext cx="4329046" cy="358765"/>
          </a:xfrm>
          <a:prstGeom prst="wedgeRectCallout">
            <a:avLst>
              <a:gd name="adj1" fmla="val -53205"/>
              <a:gd name="adj2" fmla="val -12500"/>
            </a:avLst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7150" indent="-57150">
              <a:buFont typeface="Arial" pitchFamily="34" charset="0"/>
              <a:buChar char="•"/>
            </a:pPr>
            <a:r>
              <a:rPr lang="en-US" sz="1000" dirty="0" smtClean="0">
                <a:solidFill>
                  <a:schemeClr val="tx1"/>
                </a:solidFill>
              </a:rPr>
              <a:t>Business requirements &amp; process design, detailed project and change management planning, including project roll-out timing and participants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31" name="Rectangular Callout 30"/>
          <p:cNvSpPr/>
          <p:nvPr/>
        </p:nvSpPr>
        <p:spPr>
          <a:xfrm>
            <a:off x="5638800" y="2869642"/>
            <a:ext cx="2819400" cy="523102"/>
          </a:xfrm>
          <a:prstGeom prst="wedgeRectCallout">
            <a:avLst>
              <a:gd name="adj1" fmla="val -53205"/>
              <a:gd name="adj2" fmla="val -12500"/>
            </a:avLst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7150" indent="-57150">
              <a:buFont typeface="Arial" pitchFamily="34" charset="0"/>
              <a:buChar char="•"/>
            </a:pPr>
            <a:r>
              <a:rPr lang="en-US" sz="1000" dirty="0" smtClean="0">
                <a:solidFill>
                  <a:schemeClr val="tx1"/>
                </a:solidFill>
              </a:rPr>
              <a:t>Configuration and development, interactive prototype demo sessions (IPDs), detailed business process flows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33" name="Rectangular Callout 32"/>
          <p:cNvSpPr/>
          <p:nvPr/>
        </p:nvSpPr>
        <p:spPr>
          <a:xfrm>
            <a:off x="6446077" y="3564575"/>
            <a:ext cx="2035873" cy="420943"/>
          </a:xfrm>
          <a:prstGeom prst="wedgeRectCallout">
            <a:avLst>
              <a:gd name="adj1" fmla="val -53205"/>
              <a:gd name="adj2" fmla="val -12500"/>
            </a:avLst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7150" indent="-57150">
              <a:buFont typeface="Arial" pitchFamily="34" charset="0"/>
              <a:buChar char="•"/>
            </a:pPr>
            <a:r>
              <a:rPr lang="en-US" sz="1000" dirty="0" smtClean="0">
                <a:solidFill>
                  <a:schemeClr val="tx1"/>
                </a:solidFill>
              </a:rPr>
              <a:t>Full system testing and sign-off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34" name="Rectangular Callout 33"/>
          <p:cNvSpPr/>
          <p:nvPr/>
        </p:nvSpPr>
        <p:spPr>
          <a:xfrm>
            <a:off x="2285990" y="4227257"/>
            <a:ext cx="2971810" cy="420943"/>
          </a:xfrm>
          <a:prstGeom prst="wedgeRectCallout">
            <a:avLst>
              <a:gd name="adj1" fmla="val 58413"/>
              <a:gd name="adj2" fmla="val -26605"/>
            </a:avLst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7150" indent="-57150">
              <a:buFont typeface="Arial" pitchFamily="34" charset="0"/>
              <a:buChar char="•"/>
            </a:pPr>
            <a:r>
              <a:rPr lang="en-US" sz="1000" dirty="0" smtClean="0">
                <a:solidFill>
                  <a:schemeClr val="tx1"/>
                </a:solidFill>
              </a:rPr>
              <a:t>Training, data conversion (including development &amp; testing), post-production support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35" name="Rectangular Callout 34"/>
          <p:cNvSpPr/>
          <p:nvPr/>
        </p:nvSpPr>
        <p:spPr>
          <a:xfrm>
            <a:off x="5257800" y="4724400"/>
            <a:ext cx="2819400" cy="420943"/>
          </a:xfrm>
          <a:prstGeom prst="wedgeRectCallout">
            <a:avLst>
              <a:gd name="adj1" fmla="val 58413"/>
              <a:gd name="adj2" fmla="val -26605"/>
            </a:avLst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7150" indent="-57150">
              <a:buFont typeface="Arial" pitchFamily="34" charset="0"/>
              <a:buChar char="•"/>
            </a:pPr>
            <a:r>
              <a:rPr lang="en-US" sz="1000" dirty="0" smtClean="0">
                <a:solidFill>
                  <a:schemeClr val="tx1"/>
                </a:solidFill>
              </a:rPr>
              <a:t>Lessons learned, archiving project artifacts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36" name="Rectangular Callout 35"/>
          <p:cNvSpPr/>
          <p:nvPr/>
        </p:nvSpPr>
        <p:spPr>
          <a:xfrm>
            <a:off x="3429000" y="5867400"/>
            <a:ext cx="2819400" cy="420943"/>
          </a:xfrm>
          <a:prstGeom prst="wedgeRectCallout">
            <a:avLst>
              <a:gd name="adj1" fmla="val 12923"/>
              <a:gd name="adj2" fmla="val 4428"/>
            </a:avLst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7150" indent="-57150">
              <a:buFont typeface="Arial" pitchFamily="34" charset="0"/>
              <a:buChar char="•"/>
            </a:pPr>
            <a:r>
              <a:rPr lang="en-US" sz="1000" dirty="0" smtClean="0">
                <a:solidFill>
                  <a:schemeClr val="tx1"/>
                </a:solidFill>
              </a:rPr>
              <a:t>Key deliverables / activities by phase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581400" y="3040626"/>
            <a:ext cx="1752600" cy="464574"/>
          </a:xfrm>
          <a:prstGeom prst="rect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3581400" y="3119523"/>
            <a:ext cx="17526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/>
              <a:t>100%</a:t>
            </a:r>
            <a:endParaRPr lang="en-US" sz="1100" b="1" dirty="0"/>
          </a:p>
        </p:txBody>
      </p:sp>
      <p:sp>
        <p:nvSpPr>
          <p:cNvPr id="38" name="Rectangle 37"/>
          <p:cNvSpPr/>
          <p:nvPr/>
        </p:nvSpPr>
        <p:spPr>
          <a:xfrm>
            <a:off x="4991100" y="3617025"/>
            <a:ext cx="1409700" cy="46457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9" name="Rectangle 38"/>
          <p:cNvSpPr/>
          <p:nvPr/>
        </p:nvSpPr>
        <p:spPr>
          <a:xfrm>
            <a:off x="4853050" y="3605149"/>
            <a:ext cx="1471550" cy="488325"/>
          </a:xfrm>
          <a:prstGeom prst="rect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4800600" y="3700790"/>
            <a:ext cx="1676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/>
              <a:t>98%</a:t>
            </a:r>
            <a:endParaRPr lang="en-US" sz="1100" b="1" dirty="0"/>
          </a:p>
        </p:txBody>
      </p:sp>
      <p:sp>
        <p:nvSpPr>
          <p:cNvPr id="42" name="Rectangle 41"/>
          <p:cNvSpPr/>
          <p:nvPr/>
        </p:nvSpPr>
        <p:spPr>
          <a:xfrm>
            <a:off x="5486400" y="4183626"/>
            <a:ext cx="2995550" cy="464574"/>
          </a:xfrm>
          <a:prstGeom prst="rect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3" name="Rectangle 42"/>
          <p:cNvSpPr/>
          <p:nvPr/>
        </p:nvSpPr>
        <p:spPr>
          <a:xfrm>
            <a:off x="6248400" y="4195501"/>
            <a:ext cx="2233550" cy="46457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5486400" y="4272354"/>
            <a:ext cx="29718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/>
              <a:t>20%</a:t>
            </a:r>
            <a:endParaRPr lang="en-US" sz="1100" b="1" dirty="0"/>
          </a:p>
        </p:txBody>
      </p:sp>
    </p:spTree>
    <p:extLst>
      <p:ext uri="{BB962C8B-B14F-4D97-AF65-F5344CB8AC3E}">
        <p14:creationId xmlns:p14="http://schemas.microsoft.com/office/powerpoint/2010/main" val="1095174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C7191-16DC-43F3-A258-11E9D513384A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57190" y="1264920"/>
            <a:ext cx="24237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 smtClean="0"/>
              <a:t> </a:t>
            </a:r>
            <a:endParaRPr lang="en-US" sz="1600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8375460"/>
              </p:ext>
            </p:extLst>
          </p:nvPr>
        </p:nvGraphicFramePr>
        <p:xfrm>
          <a:off x="304790" y="1036320"/>
          <a:ext cx="8153408" cy="3154680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{5C22544A-7EE6-4342-B048-85BDC9FD1C3A}</a:tableStyleId>
              </a:tblPr>
              <a:tblGrid>
                <a:gridCol w="3075317"/>
                <a:gridCol w="385690"/>
                <a:gridCol w="385690"/>
                <a:gridCol w="385690"/>
                <a:gridCol w="435669"/>
                <a:gridCol w="435669"/>
                <a:gridCol w="435669"/>
                <a:gridCol w="435669"/>
                <a:gridCol w="435669"/>
                <a:gridCol w="435669"/>
                <a:gridCol w="435669"/>
                <a:gridCol w="435669"/>
                <a:gridCol w="435669"/>
              </a:tblGrid>
              <a:tr h="33528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accent6"/>
                          </a:solidFill>
                        </a:rPr>
                        <a:t>Project Phases</a:t>
                      </a:r>
                      <a:endParaRPr lang="en-US" sz="1600" dirty="0">
                        <a:solidFill>
                          <a:schemeClr val="accent6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 gridSpan="12"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accent6"/>
                          </a:solidFill>
                        </a:rPr>
                        <a:t>Calendar Year 2014</a:t>
                      </a:r>
                      <a:endParaRPr lang="en-US" sz="1600" dirty="0">
                        <a:solidFill>
                          <a:schemeClr val="accent6"/>
                        </a:solidFill>
                      </a:endParaRPr>
                    </a:p>
                  </a:txBody>
                  <a:tcPr marL="9144" marR="9144"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marL="9144" marR="9144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marL="9144" marR="9144"/>
                </a:tc>
                <a:tc h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marL="9144" marR="9144"/>
                </a:tc>
                <a:tc h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marL="9144" marR="9144"/>
                </a:tc>
                <a:tc h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marL="9144" marR="9144"/>
                </a:tc>
                <a:tc h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marL="9144" marR="9144"/>
                </a:tc>
                <a:tc h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marL="9144" marR="9144"/>
                </a:tc>
                <a:tc h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marL="9144" marR="9144"/>
                </a:tc>
              </a:tr>
              <a:tr h="274320">
                <a:tc>
                  <a:txBody>
                    <a:bodyPr/>
                    <a:lstStyle/>
                    <a:p>
                      <a:pPr algn="r"/>
                      <a:endParaRPr lang="en-US" sz="1100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>
                          <a:solidFill>
                            <a:schemeClr val="accent6"/>
                          </a:solidFill>
                        </a:rPr>
                        <a:t>Jan</a:t>
                      </a:r>
                      <a:endParaRPr lang="en-US" sz="800" dirty="0">
                        <a:solidFill>
                          <a:schemeClr val="accent6"/>
                        </a:solidFill>
                      </a:endParaRPr>
                    </a:p>
                  </a:txBody>
                  <a:tcPr marL="9144" marR="9144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>
                          <a:solidFill>
                            <a:schemeClr val="accent6"/>
                          </a:solidFill>
                        </a:rPr>
                        <a:t>Feb</a:t>
                      </a:r>
                      <a:endParaRPr lang="en-US" sz="800" dirty="0">
                        <a:solidFill>
                          <a:schemeClr val="accent6"/>
                        </a:solidFill>
                      </a:endParaRPr>
                    </a:p>
                  </a:txBody>
                  <a:tcPr marL="9144" marR="9144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>
                          <a:solidFill>
                            <a:schemeClr val="accent6"/>
                          </a:solidFill>
                        </a:rPr>
                        <a:t>Mar</a:t>
                      </a:r>
                      <a:endParaRPr lang="en-US" sz="800" dirty="0">
                        <a:solidFill>
                          <a:schemeClr val="accent6"/>
                        </a:solidFill>
                      </a:endParaRPr>
                    </a:p>
                  </a:txBody>
                  <a:tcPr marL="9144" marR="9144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>
                          <a:solidFill>
                            <a:schemeClr val="accent6"/>
                          </a:solidFill>
                        </a:rPr>
                        <a:t>Apr</a:t>
                      </a:r>
                      <a:endParaRPr lang="en-US" sz="800" dirty="0">
                        <a:solidFill>
                          <a:schemeClr val="accent6"/>
                        </a:solidFill>
                      </a:endParaRPr>
                    </a:p>
                  </a:txBody>
                  <a:tcPr marL="9144" marR="9144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>
                          <a:solidFill>
                            <a:schemeClr val="accent6"/>
                          </a:solidFill>
                        </a:rPr>
                        <a:t>May</a:t>
                      </a:r>
                      <a:endParaRPr lang="en-US" sz="800" dirty="0">
                        <a:solidFill>
                          <a:schemeClr val="accent6"/>
                        </a:solidFill>
                      </a:endParaRPr>
                    </a:p>
                  </a:txBody>
                  <a:tcPr marL="9144" marR="9144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>
                          <a:solidFill>
                            <a:schemeClr val="accent6"/>
                          </a:solidFill>
                        </a:rPr>
                        <a:t>Jun</a:t>
                      </a:r>
                      <a:endParaRPr lang="en-US" sz="800" dirty="0">
                        <a:solidFill>
                          <a:schemeClr val="accent6"/>
                        </a:solidFill>
                      </a:endParaRPr>
                    </a:p>
                  </a:txBody>
                  <a:tcPr marL="9144" marR="9144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>
                          <a:solidFill>
                            <a:schemeClr val="accent6"/>
                          </a:solidFill>
                        </a:rPr>
                        <a:t>Jul</a:t>
                      </a:r>
                      <a:endParaRPr lang="en-US" sz="800" dirty="0">
                        <a:solidFill>
                          <a:schemeClr val="accent6"/>
                        </a:solidFill>
                      </a:endParaRPr>
                    </a:p>
                  </a:txBody>
                  <a:tcPr marL="9144" marR="9144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>
                          <a:solidFill>
                            <a:schemeClr val="accent6"/>
                          </a:solidFill>
                        </a:rPr>
                        <a:t>Aug</a:t>
                      </a:r>
                      <a:endParaRPr lang="en-US" sz="800" dirty="0">
                        <a:solidFill>
                          <a:schemeClr val="accent6"/>
                        </a:solidFill>
                      </a:endParaRPr>
                    </a:p>
                  </a:txBody>
                  <a:tcPr marL="9144" marR="9144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>
                          <a:solidFill>
                            <a:schemeClr val="accent6"/>
                          </a:solidFill>
                        </a:rPr>
                        <a:t>Sep</a:t>
                      </a:r>
                      <a:endParaRPr lang="en-US" sz="800" dirty="0">
                        <a:solidFill>
                          <a:schemeClr val="accent6"/>
                        </a:solidFill>
                      </a:endParaRPr>
                    </a:p>
                  </a:txBody>
                  <a:tcPr marL="9144" marR="9144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>
                          <a:solidFill>
                            <a:schemeClr val="accent6"/>
                          </a:solidFill>
                        </a:rPr>
                        <a:t>Oct</a:t>
                      </a:r>
                      <a:endParaRPr lang="en-US" sz="800" dirty="0">
                        <a:solidFill>
                          <a:schemeClr val="accent6"/>
                        </a:solidFill>
                      </a:endParaRPr>
                    </a:p>
                  </a:txBody>
                  <a:tcPr marL="9144" marR="9144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>
                          <a:solidFill>
                            <a:schemeClr val="accent6"/>
                          </a:solidFill>
                        </a:rPr>
                        <a:t>Nov</a:t>
                      </a:r>
                      <a:endParaRPr lang="en-US" sz="800" dirty="0">
                        <a:solidFill>
                          <a:schemeClr val="accent6"/>
                        </a:solidFill>
                      </a:endParaRPr>
                    </a:p>
                  </a:txBody>
                  <a:tcPr marL="9144" marR="9144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>
                          <a:solidFill>
                            <a:schemeClr val="accent6"/>
                          </a:solidFill>
                        </a:rPr>
                        <a:t>Dec</a:t>
                      </a:r>
                      <a:endParaRPr lang="en-US" sz="800" dirty="0">
                        <a:solidFill>
                          <a:schemeClr val="accent6"/>
                        </a:solidFill>
                      </a:endParaRPr>
                    </a:p>
                  </a:txBody>
                  <a:tcPr marL="9144" marR="9144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609600">
                <a:tc>
                  <a:txBody>
                    <a:bodyPr/>
                    <a:lstStyle/>
                    <a:p>
                      <a:r>
                        <a:rPr lang="en-US" sz="1600" b="1" baseline="0" dirty="0" smtClean="0">
                          <a:solidFill>
                            <a:schemeClr val="accent6"/>
                          </a:solidFill>
                        </a:rPr>
                        <a:t>Roll-Out 1 (4/1 – Go Live)</a:t>
                      </a:r>
                      <a:endParaRPr lang="en-US" sz="1000" b="1" dirty="0">
                        <a:solidFill>
                          <a:schemeClr val="accent6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68580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accent6"/>
                          </a:solidFill>
                        </a:rPr>
                        <a:t>AP Adjustments for Assets (4/1 – Go Live)</a:t>
                      </a:r>
                      <a:endParaRPr lang="en-US" sz="1600" b="1" dirty="0">
                        <a:solidFill>
                          <a:schemeClr val="accent6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68580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accent6"/>
                          </a:solidFill>
                        </a:rPr>
                        <a:t>Roll-Out 2 (7/1 – Go Live)</a:t>
                      </a:r>
                      <a:endParaRPr lang="en-US" sz="1000" b="1" dirty="0">
                        <a:solidFill>
                          <a:schemeClr val="accent6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563880">
                <a:tc>
                  <a:txBody>
                    <a:bodyPr/>
                    <a:lstStyle/>
                    <a:p>
                      <a:r>
                        <a:rPr lang="en-US" sz="1600" b="1" baseline="0" dirty="0" smtClean="0">
                          <a:solidFill>
                            <a:schemeClr val="accent6"/>
                          </a:solidFill>
                        </a:rPr>
                        <a:t>Roll-Out 3 (10/1 – Go Live)</a:t>
                      </a:r>
                      <a:endParaRPr lang="en-US" sz="1600" b="1" dirty="0" smtClean="0">
                        <a:solidFill>
                          <a:schemeClr val="accent6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4572000" y="3040626"/>
            <a:ext cx="1752600" cy="464574"/>
          </a:xfrm>
          <a:prstGeom prst="rect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3405250" y="1722120"/>
            <a:ext cx="1143000" cy="464574"/>
          </a:xfrm>
          <a:prstGeom prst="rect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458200" cy="914400"/>
          </a:xfrm>
        </p:spPr>
        <p:txBody>
          <a:bodyPr/>
          <a:lstStyle/>
          <a:p>
            <a:r>
              <a:rPr lang="en-US" dirty="0" smtClean="0"/>
              <a:t>Roll-Out Strategy – Oracle Assets and AP Adjustments</a:t>
            </a:r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6400800" y="3657600"/>
            <a:ext cx="1219200" cy="464574"/>
          </a:xfrm>
          <a:prstGeom prst="rect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ular Callout 9"/>
          <p:cNvSpPr/>
          <p:nvPr/>
        </p:nvSpPr>
        <p:spPr>
          <a:xfrm>
            <a:off x="4724400" y="1730308"/>
            <a:ext cx="3657600" cy="327092"/>
          </a:xfrm>
          <a:prstGeom prst="wedgeRectCallout">
            <a:avLst>
              <a:gd name="adj1" fmla="val -53205"/>
              <a:gd name="adj2" fmla="val -12500"/>
            </a:avLst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00" dirty="0" smtClean="0">
                <a:solidFill>
                  <a:schemeClr val="tx1"/>
                </a:solidFill>
              </a:rPr>
              <a:t>GSE, HKS, GSD, HLS, HBS, Radcliffe, Divinity, SPH, FAS Athletics and DCE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11" name="Rectangular Callout 10"/>
          <p:cNvSpPr/>
          <p:nvPr/>
        </p:nvSpPr>
        <p:spPr>
          <a:xfrm>
            <a:off x="6477000" y="3005947"/>
            <a:ext cx="1752600" cy="327092"/>
          </a:xfrm>
          <a:prstGeom prst="wedgeRectCallout">
            <a:avLst>
              <a:gd name="adj1" fmla="val -53205"/>
              <a:gd name="adj2" fmla="val -12500"/>
            </a:avLst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00" dirty="0" smtClean="0">
                <a:solidFill>
                  <a:schemeClr val="tx1"/>
                </a:solidFill>
              </a:rPr>
              <a:t>FAS, HMS, SEAS, HSDM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12" name="Rectangular Callout 11"/>
          <p:cNvSpPr/>
          <p:nvPr/>
        </p:nvSpPr>
        <p:spPr>
          <a:xfrm>
            <a:off x="3886200" y="3693857"/>
            <a:ext cx="2286000" cy="420943"/>
          </a:xfrm>
          <a:prstGeom prst="wedgeRectCallout">
            <a:avLst>
              <a:gd name="adj1" fmla="val 58413"/>
              <a:gd name="adj2" fmla="val -26605"/>
            </a:avLst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00" dirty="0" smtClean="0">
                <a:solidFill>
                  <a:schemeClr val="tx1"/>
                </a:solidFill>
              </a:rPr>
              <a:t>Campus Service, HUIT, CAD, Allied &amp; Affiliates, UHS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2" name="5-Point Star 1"/>
          <p:cNvSpPr/>
          <p:nvPr/>
        </p:nvSpPr>
        <p:spPr>
          <a:xfrm>
            <a:off x="4419600" y="1891150"/>
            <a:ext cx="228600" cy="171734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5-Point Star 14"/>
          <p:cNvSpPr/>
          <p:nvPr/>
        </p:nvSpPr>
        <p:spPr>
          <a:xfrm>
            <a:off x="6207825" y="3204389"/>
            <a:ext cx="228600" cy="171734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5-Point Star 15"/>
          <p:cNvSpPr/>
          <p:nvPr/>
        </p:nvSpPr>
        <p:spPr>
          <a:xfrm>
            <a:off x="7503225" y="3790666"/>
            <a:ext cx="228600" cy="171734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3405250" y="2354826"/>
            <a:ext cx="1143000" cy="464574"/>
          </a:xfrm>
          <a:prstGeom prst="rect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5-Point Star 18"/>
          <p:cNvSpPr/>
          <p:nvPr/>
        </p:nvSpPr>
        <p:spPr>
          <a:xfrm>
            <a:off x="4419600" y="2523856"/>
            <a:ext cx="228600" cy="171734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Rectangular Callout 19"/>
          <p:cNvSpPr/>
          <p:nvPr/>
        </p:nvSpPr>
        <p:spPr>
          <a:xfrm>
            <a:off x="4724400" y="2416108"/>
            <a:ext cx="1447800" cy="327092"/>
          </a:xfrm>
          <a:prstGeom prst="wedgeRectCallout">
            <a:avLst>
              <a:gd name="adj1" fmla="val -53205"/>
              <a:gd name="adj2" fmla="val -12500"/>
            </a:avLst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00" dirty="0" smtClean="0">
                <a:solidFill>
                  <a:schemeClr val="tx1"/>
                </a:solidFill>
              </a:rPr>
              <a:t>UNIVERSITY WIDE</a:t>
            </a:r>
            <a:endParaRPr lang="en-US" sz="1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2957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FAS Responsibility Implications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B1B1AD-5AD4-43B9-91BE-1EAD2A888D39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5863" y="1143000"/>
            <a:ext cx="8178537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668163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305800" cy="914400"/>
          </a:xfrm>
        </p:spPr>
        <p:txBody>
          <a:bodyPr/>
          <a:lstStyle/>
          <a:p>
            <a:r>
              <a:rPr lang="en-US" dirty="0" smtClean="0"/>
              <a:t>Future State Roles &amp; Responsibilities - Descriptions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C7191-16DC-43F3-A258-11E9D513384A}" type="slidenum">
              <a:rPr lang="en-US" smtClean="0"/>
              <a:pPr/>
              <a:t>6</a:t>
            </a:fld>
            <a:endParaRPr lang="en-US" dirty="0"/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39083244"/>
              </p:ext>
            </p:extLst>
          </p:nvPr>
        </p:nvGraphicFramePr>
        <p:xfrm>
          <a:off x="457200" y="1052513"/>
          <a:ext cx="8410575" cy="5272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70" name="Worksheet" r:id="rId4" imgW="6686449" imgH="4191076" progId="Excel.Sheet.12">
                  <p:embed/>
                </p:oleObj>
              </mc:Choice>
              <mc:Fallback>
                <p:oleObj name="Worksheet" r:id="rId4" imgW="6686449" imgH="4191076" progId="Excel.Sheet.1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052513"/>
                        <a:ext cx="8410575" cy="52720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698142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Equipster Data Conversion Update	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7010400" cy="4525963"/>
          </a:xfrm>
        </p:spPr>
        <p:txBody>
          <a:bodyPr/>
          <a:lstStyle/>
          <a:p>
            <a:r>
              <a:rPr lang="en-US" dirty="0" smtClean="0"/>
              <a:t>Technical mapping of data to Oracle Assets underway</a:t>
            </a:r>
          </a:p>
          <a:p>
            <a:r>
              <a:rPr lang="en-US" dirty="0" smtClean="0"/>
              <a:t>Data to GL reconciliation being lead by Finance</a:t>
            </a:r>
          </a:p>
          <a:p>
            <a:r>
              <a:rPr lang="en-US" dirty="0" smtClean="0"/>
              <a:t>Need for accurate / up-to-date Equipster data:</a:t>
            </a:r>
          </a:p>
          <a:p>
            <a:pPr lvl="1"/>
            <a:r>
              <a:rPr lang="en-US" dirty="0" smtClean="0"/>
              <a:t>Assign all transactions</a:t>
            </a:r>
          </a:p>
          <a:p>
            <a:pPr lvl="1"/>
            <a:r>
              <a:rPr lang="en-US" dirty="0" smtClean="0"/>
              <a:t>Close all necessary WIP / Fabrications</a:t>
            </a:r>
          </a:p>
          <a:p>
            <a:pPr lvl="1"/>
            <a:r>
              <a:rPr lang="en-US" dirty="0" smtClean="0"/>
              <a:t>Update Equipster records as necessary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ED0384D-5028-46EB-837D-55BF87D5E47F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214208"/>
      </p:ext>
    </p:extLst>
  </p:cSld>
  <p:clrMapOvr>
    <a:masterClrMapping/>
  </p:clrMapOvr>
</p:sld>
</file>

<file path=ppt/theme/theme1.xml><?xml version="1.0" encoding="utf-8"?>
<a:theme xmlns:a="http://schemas.openxmlformats.org/drawingml/2006/main" name="CCR_Theme1">
  <a:themeElements>
    <a:clrScheme name="HPAC_Powerpoint 2">
      <a:dk1>
        <a:srgbClr val="000000"/>
      </a:dk1>
      <a:lt1>
        <a:srgbClr val="FFFFFF"/>
      </a:lt1>
      <a:dk2>
        <a:srgbClr val="293352"/>
      </a:dk2>
      <a:lt2>
        <a:srgbClr val="F3F3F1"/>
      </a:lt2>
      <a:accent1>
        <a:srgbClr val="8996A0"/>
      </a:accent1>
      <a:accent2>
        <a:srgbClr val="A51C30"/>
      </a:accent2>
      <a:accent3>
        <a:srgbClr val="FFFFFF"/>
      </a:accent3>
      <a:accent4>
        <a:srgbClr val="000000"/>
      </a:accent4>
      <a:accent5>
        <a:srgbClr val="C4C9CD"/>
      </a:accent5>
      <a:accent6>
        <a:srgbClr val="95182A"/>
      </a:accent6>
      <a:hlink>
        <a:srgbClr val="DE7008"/>
      </a:hlink>
      <a:folHlink>
        <a:srgbClr val="4E84C4"/>
      </a:folHlink>
    </a:clrScheme>
    <a:fontScheme name="HPAC_Powerpoint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HPAC_Powerpoint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PAC_Powerpoint 2">
        <a:dk1>
          <a:srgbClr val="000000"/>
        </a:dk1>
        <a:lt1>
          <a:srgbClr val="FFFFFF"/>
        </a:lt1>
        <a:dk2>
          <a:srgbClr val="293352"/>
        </a:dk2>
        <a:lt2>
          <a:srgbClr val="F3F3F1"/>
        </a:lt2>
        <a:accent1>
          <a:srgbClr val="8996A0"/>
        </a:accent1>
        <a:accent2>
          <a:srgbClr val="A51C30"/>
        </a:accent2>
        <a:accent3>
          <a:srgbClr val="FFFFFF"/>
        </a:accent3>
        <a:accent4>
          <a:srgbClr val="000000"/>
        </a:accent4>
        <a:accent5>
          <a:srgbClr val="C4C9CD"/>
        </a:accent5>
        <a:accent6>
          <a:srgbClr val="95182A"/>
        </a:accent6>
        <a:hlink>
          <a:srgbClr val="DE7008"/>
        </a:hlink>
        <a:folHlink>
          <a:srgbClr val="4E84C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losing Thank you Slide">
  <a:themeElements>
    <a:clrScheme name="Closing Thank you Slid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losing Thank you Slid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losing Thank you Sli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osing Thank you Slid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osing Thank you Slid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osing Thank you Slid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osing Thank you Slid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osing Thank you Slid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sing Thank you Slid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sing Thank you Slid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sing Thank you Slid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sing Thank you Slid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sing Thank you Slid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sing Thank you Slid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SLIDE TWO">
  <a:themeElements>
    <a:clrScheme name="SLIDE TWO 2">
      <a:dk1>
        <a:srgbClr val="000000"/>
      </a:dk1>
      <a:lt1>
        <a:srgbClr val="FFFFFF"/>
      </a:lt1>
      <a:dk2>
        <a:srgbClr val="293352"/>
      </a:dk2>
      <a:lt2>
        <a:srgbClr val="F3F3F1"/>
      </a:lt2>
      <a:accent1>
        <a:srgbClr val="8996A0"/>
      </a:accent1>
      <a:accent2>
        <a:srgbClr val="A51C30"/>
      </a:accent2>
      <a:accent3>
        <a:srgbClr val="FFFFFF"/>
      </a:accent3>
      <a:accent4>
        <a:srgbClr val="000000"/>
      </a:accent4>
      <a:accent5>
        <a:srgbClr val="C4C9CD"/>
      </a:accent5>
      <a:accent6>
        <a:srgbClr val="95182A"/>
      </a:accent6>
      <a:hlink>
        <a:srgbClr val="DE7008"/>
      </a:hlink>
      <a:folHlink>
        <a:srgbClr val="4E84C4"/>
      </a:folHlink>
    </a:clrScheme>
    <a:fontScheme name="SLIDE TW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LIDE TWO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 TWO 2">
        <a:dk1>
          <a:srgbClr val="000000"/>
        </a:dk1>
        <a:lt1>
          <a:srgbClr val="FFFFFF"/>
        </a:lt1>
        <a:dk2>
          <a:srgbClr val="293352"/>
        </a:dk2>
        <a:lt2>
          <a:srgbClr val="F3F3F1"/>
        </a:lt2>
        <a:accent1>
          <a:srgbClr val="8996A0"/>
        </a:accent1>
        <a:accent2>
          <a:srgbClr val="A51C30"/>
        </a:accent2>
        <a:accent3>
          <a:srgbClr val="FFFFFF"/>
        </a:accent3>
        <a:accent4>
          <a:srgbClr val="000000"/>
        </a:accent4>
        <a:accent5>
          <a:srgbClr val="C4C9CD"/>
        </a:accent5>
        <a:accent6>
          <a:srgbClr val="95182A"/>
        </a:accent6>
        <a:hlink>
          <a:srgbClr val="DE7008"/>
        </a:hlink>
        <a:folHlink>
          <a:srgbClr val="4E84C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Slide">
  <a:themeElements>
    <a:clrScheme name="3_Slide 2">
      <a:dk1>
        <a:srgbClr val="000000"/>
      </a:dk1>
      <a:lt1>
        <a:srgbClr val="FFFFFF"/>
      </a:lt1>
      <a:dk2>
        <a:srgbClr val="293352"/>
      </a:dk2>
      <a:lt2>
        <a:srgbClr val="F3F3F1"/>
      </a:lt2>
      <a:accent1>
        <a:srgbClr val="8996A0"/>
      </a:accent1>
      <a:accent2>
        <a:srgbClr val="A51C30"/>
      </a:accent2>
      <a:accent3>
        <a:srgbClr val="FFFFFF"/>
      </a:accent3>
      <a:accent4>
        <a:srgbClr val="000000"/>
      </a:accent4>
      <a:accent5>
        <a:srgbClr val="C4C9CD"/>
      </a:accent5>
      <a:accent6>
        <a:srgbClr val="95182A"/>
      </a:accent6>
      <a:hlink>
        <a:srgbClr val="DE7008"/>
      </a:hlink>
      <a:folHlink>
        <a:srgbClr val="4E84C4"/>
      </a:folHlink>
    </a:clrScheme>
    <a:fontScheme name="3_Slid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3_Slid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Slide 2">
        <a:dk1>
          <a:srgbClr val="000000"/>
        </a:dk1>
        <a:lt1>
          <a:srgbClr val="FFFFFF"/>
        </a:lt1>
        <a:dk2>
          <a:srgbClr val="293352"/>
        </a:dk2>
        <a:lt2>
          <a:srgbClr val="F3F3F1"/>
        </a:lt2>
        <a:accent1>
          <a:srgbClr val="8996A0"/>
        </a:accent1>
        <a:accent2>
          <a:srgbClr val="A51C30"/>
        </a:accent2>
        <a:accent3>
          <a:srgbClr val="FFFFFF"/>
        </a:accent3>
        <a:accent4>
          <a:srgbClr val="000000"/>
        </a:accent4>
        <a:accent5>
          <a:srgbClr val="C4C9CD"/>
        </a:accent5>
        <a:accent6>
          <a:srgbClr val="95182A"/>
        </a:accent6>
        <a:hlink>
          <a:srgbClr val="DE7008"/>
        </a:hlink>
        <a:folHlink>
          <a:srgbClr val="4E84C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Blank Slide">
  <a:themeElements>
    <a:clrScheme name="Blank Slid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Slid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ank Sli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Slid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Slid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Slid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Slid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Slid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Slid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Slid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Slid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Slid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Slid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Slid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1_Closing Thank you Slide">
  <a:themeElements>
    <a:clrScheme name="1_Closing Thank you Slid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losing Thank you Slid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Closing Thank you Sli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losing Thank you Slid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losing Thank you Slid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losing Thank you Slid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losing Thank you Slid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losing Thank you Slid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losing Thank you Slid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losing Thank you Slid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losing Thank you Slid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losing Thank you Slid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losing Thank you Slid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losing Thank you Slid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3_Slide 2">
    <a:dk1>
      <a:srgbClr val="000000"/>
    </a:dk1>
    <a:lt1>
      <a:srgbClr val="FFFFFF"/>
    </a:lt1>
    <a:dk2>
      <a:srgbClr val="293352"/>
    </a:dk2>
    <a:lt2>
      <a:srgbClr val="F3F3F1"/>
    </a:lt2>
    <a:accent1>
      <a:srgbClr val="8996A0"/>
    </a:accent1>
    <a:accent2>
      <a:srgbClr val="A51C30"/>
    </a:accent2>
    <a:accent3>
      <a:srgbClr val="FFFFFF"/>
    </a:accent3>
    <a:accent4>
      <a:srgbClr val="000000"/>
    </a:accent4>
    <a:accent5>
      <a:srgbClr val="C4C9CD"/>
    </a:accent5>
    <a:accent6>
      <a:srgbClr val="95182A"/>
    </a:accent6>
    <a:hlink>
      <a:srgbClr val="DE7008"/>
    </a:hlink>
    <a:folHlink>
      <a:srgbClr val="4E84C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CCR_Theme1</Template>
  <TotalTime>24558</TotalTime>
  <Words>334</Words>
  <Application>Microsoft Office PowerPoint</Application>
  <PresentationFormat>On-screen Show (4:3)</PresentationFormat>
  <Paragraphs>102</Paragraphs>
  <Slides>7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6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CCR_Theme1</vt:lpstr>
      <vt:lpstr>Closing Thank you Slide</vt:lpstr>
      <vt:lpstr>SLIDE TWO</vt:lpstr>
      <vt:lpstr>3_Slide</vt:lpstr>
      <vt:lpstr>Blank Slide</vt:lpstr>
      <vt:lpstr>1_Closing Thank you Slide</vt:lpstr>
      <vt:lpstr>Worksheet</vt:lpstr>
      <vt:lpstr>Harvard Assets Project   </vt:lpstr>
      <vt:lpstr>Agenda </vt:lpstr>
      <vt:lpstr>Project Update – High Level Project Timeline</vt:lpstr>
      <vt:lpstr>Roll-Out Strategy – Oracle Assets and AP Adjustments</vt:lpstr>
      <vt:lpstr>FAS Responsibility Implications</vt:lpstr>
      <vt:lpstr>Future State Roles &amp; Responsibilities - Descriptions</vt:lpstr>
      <vt:lpstr>Equipster Data Conversion Update  </vt:lpstr>
    </vt:vector>
  </TitlesOfParts>
  <Company>Harvard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Oracle R12 Implementation Kick-Off Meeting</dc:title>
  <dc:creator>chr012</dc:creator>
  <cp:lastModifiedBy>Kara</cp:lastModifiedBy>
  <cp:revision>1665</cp:revision>
  <cp:lastPrinted>2013-02-07T18:14:14Z</cp:lastPrinted>
  <dcterms:created xsi:type="dcterms:W3CDTF">2011-05-03T12:51:32Z</dcterms:created>
  <dcterms:modified xsi:type="dcterms:W3CDTF">2014-03-27T23:03:59Z</dcterms:modified>
</cp:coreProperties>
</file>